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692000" cx="7560000"/>
  <p:notesSz cx="6858000" cy="9144000"/>
  <p:embeddedFontLst>
    <p:embeddedFont>
      <p:font typeface="Poppins"/>
      <p:regular r:id="rId11"/>
      <p:bold r:id="rId12"/>
      <p:italic r:id="rId13"/>
      <p:boldItalic r:id="rId14"/>
    </p:embeddedFont>
    <p:embeddedFont>
      <p:font typeface="Poppins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51">
          <p15:clr>
            <a:srgbClr val="9AA0A6"/>
          </p15:clr>
        </p15:guide>
        <p15:guide id="2" pos="3024">
          <p15:clr>
            <a:srgbClr val="9AA0A6"/>
          </p15:clr>
        </p15:guide>
        <p15:guide id="3" pos="4621">
          <p15:clr>
            <a:srgbClr val="9AA0A6"/>
          </p15:clr>
        </p15:guide>
        <p15:guide id="4" orient="horz" pos="1373">
          <p15:clr>
            <a:srgbClr val="9AA0A6"/>
          </p15:clr>
        </p15:guide>
        <p15:guide id="5" pos="3209">
          <p15:clr>
            <a:srgbClr val="9AA0A6"/>
          </p15:clr>
        </p15:guide>
        <p15:guide id="6" orient="horz" pos="437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6F6791F-322F-4B32-A60E-709257EF792B}">
  <a:tblStyle styleId="{76F6791F-322F-4B32-A60E-709257EF792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51"/>
        <p:guide pos="3024"/>
        <p:guide pos="4621"/>
        <p:guide pos="1373" orient="horz"/>
        <p:guide pos="3209"/>
        <p:guide pos="4378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regular.fntdata"/><Relationship Id="rId10" Type="http://schemas.openxmlformats.org/officeDocument/2006/relationships/slide" Target="slides/slide4.xml"/><Relationship Id="rId13" Type="http://schemas.openxmlformats.org/officeDocument/2006/relationships/font" Target="fonts/Poppins-italic.fntdata"/><Relationship Id="rId12" Type="http://schemas.openxmlformats.org/officeDocument/2006/relationships/font" Target="fonts/Poppi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PoppinsMedium-regular.fntdata"/><Relationship Id="rId14" Type="http://schemas.openxmlformats.org/officeDocument/2006/relationships/font" Target="fonts/Poppins-boldItalic.fntdata"/><Relationship Id="rId17" Type="http://schemas.openxmlformats.org/officeDocument/2006/relationships/font" Target="fonts/PoppinsMedium-italic.fntdata"/><Relationship Id="rId16" Type="http://schemas.openxmlformats.org/officeDocument/2006/relationships/font" Target="fonts/PoppinsMedium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PoppinsMedium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f85a207ba_0_1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f85a207ba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f85a207ba_0_8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f85a207ba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f85a207ba_0_54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bf85a207ba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f85a207ba_0_65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bf85a207b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4569225" y="55425"/>
            <a:ext cx="2990700" cy="10636800"/>
          </a:xfrm>
          <a:prstGeom prst="rect">
            <a:avLst/>
          </a:prstGeom>
          <a:solidFill>
            <a:srgbClr val="F4F8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s://support.walkme.com/knowledge-base/operationalizing-the-dap-project-lifecycle/" TargetMode="External"/><Relationship Id="rId6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s://support.walkme.com/knowledge-base/operationalizing-the-dap-project-lifecycle/" TargetMode="External"/><Relationship Id="rId6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s://support.walkme.com/knowledge-base/standardizing-content-delivery/" TargetMode="External"/><Relationship Id="rId6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hyperlink" Target="https://support.walkme.com/knowledge-base/standardizing-content-delivery/" TargetMode="External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95250" y="1596000"/>
            <a:ext cx="7375800" cy="1215900"/>
          </a:xfrm>
          <a:prstGeom prst="roundRect">
            <a:avLst>
              <a:gd fmla="val 16667" name="adj"/>
            </a:avLst>
          </a:prstGeom>
          <a:solidFill>
            <a:srgbClr val="F4F8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60000" cy="16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39650" y="675275"/>
            <a:ext cx="3609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Content Delivery</a:t>
            </a: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Phases</a:t>
            </a: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: </a:t>
            </a:r>
            <a:r>
              <a:rPr lang="en" sz="2000">
                <a:solidFill>
                  <a:schemeClr val="accen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High-Level</a:t>
            </a:r>
            <a:endParaRPr sz="800">
              <a:solidFill>
                <a:schemeClr val="accen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 rotWithShape="1">
          <a:blip r:embed="rId4">
            <a:alphaModFix/>
          </a:blip>
          <a:srcRect b="1830" l="0" r="0" t="1820"/>
          <a:stretch/>
        </p:blipFill>
        <p:spPr>
          <a:xfrm>
            <a:off x="367550" y="287400"/>
            <a:ext cx="845725" cy="2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662925" y="1624021"/>
            <a:ext cx="6683100" cy="14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72F5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Objective</a:t>
            </a:r>
            <a:endParaRPr>
              <a:solidFill>
                <a:srgbClr val="3C40FD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oppins"/>
                <a:ea typeface="Poppins"/>
                <a:cs typeface="Poppins"/>
                <a:sym typeface="Poppins"/>
              </a:rPr>
              <a:t>A standard project methodology will ensure up-front expectation-setting and accelerated time to value. 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Review examples and use the following worksheets to map out your own! 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 learn more, visit </a:t>
            </a:r>
            <a:r>
              <a:rPr lang="en" sz="11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5"/>
              </a:rPr>
              <a:t>this article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in the DAP Blueprint.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213275" y="223333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4F8FB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Digital Adoption Platform</a:t>
            </a:r>
            <a:endParaRPr>
              <a:solidFill>
                <a:srgbClr val="F4F8FB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6850" y="1788200"/>
            <a:ext cx="401050" cy="4010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2" name="Google Shape;62;p13"/>
          <p:cNvGraphicFramePr/>
          <p:nvPr/>
        </p:nvGraphicFramePr>
        <p:xfrm>
          <a:off x="245938" y="2948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{76F6791F-322F-4B32-A60E-709257EF792B}</a:tableStyleId>
              </a:tblPr>
              <a:tblGrid>
                <a:gridCol w="770825"/>
                <a:gridCol w="1274600"/>
                <a:gridCol w="2652725"/>
                <a:gridCol w="1238175"/>
                <a:gridCol w="1138100"/>
              </a:tblGrid>
              <a:tr h="397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Phase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125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Entry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125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Activities During Phase 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125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Exit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1252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Resources</a:t>
                      </a: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Involved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12529"/>
                    </a:solidFill>
                  </a:tcPr>
                </a:tc>
              </a:tr>
              <a:tr h="83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Initiate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stakeholder submits intake form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Resource Allocation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Intake form reviewed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assigned priority in queue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Kickoff meeting scheduled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Stakeholders; Project Lead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13363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Plan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Kickoff meeting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Establish Roles &amp; Responsibilities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Discovery via Goal Cascading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Configuration plan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Segmentation plan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Deployment plan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Data Strategy plan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Content delivery scope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Design Sign off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51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Execute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Design Sign off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Content Creation &amp; Testing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Quality Assurance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UAT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Value &amp; Reporting Alignment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DAI Certifications &amp; Building Resource Efficiency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Go-Live Checklist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Publishing content to Production environment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 ; Builder; Data Analyst ; Designer; Architect; Business Stakeholders; Business SMEs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975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Go-Live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Publishing content to Production environment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Confirm Value One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Confirm accurate Reporting &amp; Data Confirm Report Subscriptions Setup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Hypercare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Hypercare completed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Debrief meeting scheduled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Lead; Builder; Champion; Business Stakeholders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75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Analyze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Debrief meeting completed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Insights Review Business data reporting/data review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Data collection to drive required adjustments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 ; Builder; Data Analyst; Business Stakeholders; Business SMEs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12821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Optimize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Data collection (via raw data or reports) to drive required adjustments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Scope optimization requirements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Plan for maintenance needs via upcoming platform releases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2575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850"/>
                        <a:buFont typeface="Poppins"/>
                        <a:buChar char="●"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Adjust content to optimize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N/A – This is an ongoing phase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5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All </a:t>
                      </a:r>
                      <a:endParaRPr sz="85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/>
          <p:nvPr/>
        </p:nvSpPr>
        <p:spPr>
          <a:xfrm>
            <a:off x="95250" y="1596000"/>
            <a:ext cx="7375800" cy="1215900"/>
          </a:xfrm>
          <a:prstGeom prst="roundRect">
            <a:avLst>
              <a:gd fmla="val 16667" name="adj"/>
            </a:avLst>
          </a:prstGeom>
          <a:solidFill>
            <a:srgbClr val="F4F8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60000" cy="16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4"/>
          <p:cNvSpPr txBox="1"/>
          <p:nvPr/>
        </p:nvSpPr>
        <p:spPr>
          <a:xfrm>
            <a:off x="239650" y="675275"/>
            <a:ext cx="36093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Content Delivery Phases: </a:t>
            </a:r>
            <a:r>
              <a:rPr lang="en" sz="2000">
                <a:solidFill>
                  <a:schemeClr val="accen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High-Level</a:t>
            </a:r>
            <a:endParaRPr sz="800">
              <a:solidFill>
                <a:schemeClr val="accen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70" name="Google Shape;70;p14"/>
          <p:cNvPicPr preferRelativeResize="0"/>
          <p:nvPr/>
        </p:nvPicPr>
        <p:blipFill rotWithShape="1">
          <a:blip r:embed="rId4">
            <a:alphaModFix/>
          </a:blip>
          <a:srcRect b="1830" l="0" r="0" t="1820"/>
          <a:stretch/>
        </p:blipFill>
        <p:spPr>
          <a:xfrm>
            <a:off x="367550" y="287400"/>
            <a:ext cx="845725" cy="2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662925" y="1624021"/>
            <a:ext cx="6683100" cy="14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72F5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Objective</a:t>
            </a:r>
            <a:endParaRPr>
              <a:solidFill>
                <a:srgbClr val="3C40FD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oppins"/>
                <a:ea typeface="Poppins"/>
                <a:cs typeface="Poppins"/>
                <a:sym typeface="Poppins"/>
              </a:rPr>
              <a:t>A standard project methodology will ensure up-front expectation-setting and accelerated time to value. 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Review examples and use the following worksheets to map out your own! 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 learn more, visit </a:t>
            </a:r>
            <a:r>
              <a:rPr lang="en" sz="1100" u="sng">
                <a:solidFill>
                  <a:schemeClr val="accent5"/>
                </a:solidFill>
                <a:latin typeface="Poppins"/>
                <a:ea typeface="Poppins"/>
                <a:cs typeface="Poppins"/>
                <a:sym typeface="Poppi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this article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in the DAP Blueprint.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1213275" y="223333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4F8FB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Digital Adoption Platform</a:t>
            </a:r>
            <a:endParaRPr>
              <a:solidFill>
                <a:srgbClr val="F4F8FB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73" name="Google Shape;73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6850" y="1788200"/>
            <a:ext cx="401050" cy="4010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4" name="Google Shape;74;p14"/>
          <p:cNvGraphicFramePr/>
          <p:nvPr/>
        </p:nvGraphicFramePr>
        <p:xfrm>
          <a:off x="228375" y="3055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{76F6791F-322F-4B32-A60E-709257EF792B}</a:tableStyleId>
              </a:tblPr>
              <a:tblGrid>
                <a:gridCol w="1420650"/>
                <a:gridCol w="1420650"/>
                <a:gridCol w="1420650"/>
                <a:gridCol w="1420650"/>
                <a:gridCol w="1420650"/>
              </a:tblGrid>
              <a:tr h="4312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Phase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Entry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Activities During Phase 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Exit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Resources Involved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2540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2540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2540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45720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2540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1108600">
                <a:tc>
                  <a:txBody>
                    <a:bodyPr/>
                    <a:lstStyle/>
                    <a:p>
                      <a:pPr indent="0" lvl="0" marL="25400" marR="25400" rtl="0" algn="l">
                        <a:lnSpc>
                          <a:spcPct val="150000"/>
                        </a:lnSpc>
                        <a:spcBef>
                          <a:spcPts val="800"/>
                        </a:spcBef>
                        <a:spcAft>
                          <a:spcPts val="1700"/>
                        </a:spcAft>
                        <a:buNone/>
                      </a:pPr>
                      <a:r>
                        <a:t/>
                      </a:r>
                      <a:endParaRPr sz="85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38100" marB="38100" marR="76200" marL="76200" anchor="ctr">
                    <a:lnL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/>
          <p:nvPr/>
        </p:nvSpPr>
        <p:spPr>
          <a:xfrm>
            <a:off x="95250" y="1596000"/>
            <a:ext cx="7375800" cy="1406700"/>
          </a:xfrm>
          <a:prstGeom prst="roundRect">
            <a:avLst>
              <a:gd fmla="val 16667" name="adj"/>
            </a:avLst>
          </a:prstGeom>
          <a:solidFill>
            <a:srgbClr val="F4F8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60000" cy="16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/>
          <p:nvPr/>
        </p:nvSpPr>
        <p:spPr>
          <a:xfrm>
            <a:off x="226850" y="577325"/>
            <a:ext cx="360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Content Delivery Phases: </a:t>
            </a:r>
            <a:r>
              <a:rPr lang="en" sz="2000">
                <a:solidFill>
                  <a:srgbClr val="008E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Plan/Execute/Go-Live Deep-Dive </a:t>
            </a:r>
            <a:endParaRPr sz="1300">
              <a:solidFill>
                <a:srgbClr val="008EFF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82" name="Google Shape;82;p15"/>
          <p:cNvPicPr preferRelativeResize="0"/>
          <p:nvPr/>
        </p:nvPicPr>
        <p:blipFill rotWithShape="1">
          <a:blip r:embed="rId4">
            <a:alphaModFix/>
          </a:blip>
          <a:srcRect b="1830" l="0" r="0" t="1820"/>
          <a:stretch/>
        </p:blipFill>
        <p:spPr>
          <a:xfrm>
            <a:off x="367550" y="287400"/>
            <a:ext cx="845725" cy="2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5"/>
          <p:cNvSpPr txBox="1"/>
          <p:nvPr/>
        </p:nvSpPr>
        <p:spPr>
          <a:xfrm>
            <a:off x="662925" y="1624025"/>
            <a:ext cx="6766500" cy="181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72F5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Objective</a:t>
            </a:r>
            <a:endParaRPr>
              <a:solidFill>
                <a:srgbClr val="3C40FD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oppins"/>
                <a:ea typeface="Poppins"/>
                <a:cs typeface="Poppins"/>
                <a:sym typeface="Poppins"/>
              </a:rPr>
              <a:t>A standard project methodology will ensure up-front expectation-setting and accelerated time to value. Review examples and using the following worksheets to map out your own! 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The following breaks down the sub-phases of the</a:t>
            </a:r>
            <a:r>
              <a:rPr b="1"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Plan, Execute, and Go-Live 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project phases. To learn more, visit </a:t>
            </a:r>
            <a:r>
              <a:rPr lang="en" sz="1100" u="sng">
                <a:solidFill>
                  <a:schemeClr val="hlink"/>
                </a:solidFill>
                <a:latin typeface="Poppins"/>
                <a:ea typeface="Poppins"/>
                <a:cs typeface="Poppins"/>
                <a:sym typeface="Poppins"/>
                <a:hlinkClick r:id="rId5"/>
              </a:rPr>
              <a:t>this article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in the DAP Blueprint. </a:t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5"/>
          <p:cNvSpPr txBox="1"/>
          <p:nvPr/>
        </p:nvSpPr>
        <p:spPr>
          <a:xfrm>
            <a:off x="1213275" y="223333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4F8FB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Digital Adoption Platform</a:t>
            </a:r>
            <a:endParaRPr>
              <a:solidFill>
                <a:srgbClr val="F4F8FB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85" name="Google Shape;85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6850" y="1788200"/>
            <a:ext cx="401050" cy="4010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6" name="Google Shape;86;p15"/>
          <p:cNvGraphicFramePr/>
          <p:nvPr/>
        </p:nvGraphicFramePr>
        <p:xfrm>
          <a:off x="162675" y="3097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{76F6791F-322F-4B32-A60E-709257EF792B}</a:tableStyleId>
              </a:tblPr>
              <a:tblGrid>
                <a:gridCol w="1262325"/>
                <a:gridCol w="2087275"/>
                <a:gridCol w="2027625"/>
                <a:gridCol w="1863725"/>
              </a:tblGrid>
              <a:tr h="553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Phase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Entry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Exit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Owner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 off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CoE notifies project team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scope defined &amp; agreed upon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 off scheduled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 off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scope, timeline &amp; budget confirmed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Executive Sponsor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2129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Discovery &amp; Solution Design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Kick off completed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Sessions held to deep-dive into use cases and design solution ideas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Technical call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Once design is complete, CoE team provides resource requirement for content maintenance owner.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Content maintenance sign off by dept, owner identified.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Builder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SME(s)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Creation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Maintenance sign off by dept. Owner identified.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design sign off by requestor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creation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Technical setup &amp; configuration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UAT group identified by requestor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Builder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SME(s)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QA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creation complete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QA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Requestor gives go live approval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Builder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SME(s)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UAT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Solution creation complete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UAT group identified by requestor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</a:t>
                      </a: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AT group provides feedback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Requestor gives final content approval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Builder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Business SME(s)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Go-Live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Approved for go-live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Finalized metrics &amp; owner for pulling reports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WalkMe content is live (published to production)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Project Lead 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Hypercare</a:t>
                      </a:r>
                      <a:endParaRPr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Go-Live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15 days post-go-live</a:t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Builder</a:t>
                      </a:r>
                      <a:endParaRPr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6140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What’s Next: </a:t>
                      </a:r>
                      <a:r>
                        <a:rPr i="1"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Value Realization</a:t>
                      </a:r>
                      <a:endParaRPr i="1" sz="900">
                        <a:solidFill>
                          <a:srgbClr val="212529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i="1"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Post hypercare period</a:t>
                      </a:r>
                      <a:endParaRPr i="1"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900"/>
                        <a:buFont typeface="Poppins"/>
                        <a:buChar char="●"/>
                      </a:pPr>
                      <a:r>
                        <a:rPr i="1" lang="en" sz="900"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3 value meetings at 30, 60 &amp; 90 days post-go-live</a:t>
                      </a:r>
                      <a:endParaRPr i="1"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-28575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900"/>
                        <a:buFont typeface="Poppins"/>
                        <a:buChar char="●"/>
                      </a:pPr>
                      <a:r>
                        <a:rPr i="1" lang="en" sz="900">
                          <a:solidFill>
                            <a:schemeClr val="dk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CoE &amp; Department (SPOC, Project Lead, Dept Builder)</a:t>
                      </a:r>
                      <a:endParaRPr i="1" sz="900">
                        <a:solidFill>
                          <a:schemeClr val="dk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/>
          <p:nvPr/>
        </p:nvSpPr>
        <p:spPr>
          <a:xfrm>
            <a:off x="95250" y="1596000"/>
            <a:ext cx="7375800" cy="1406700"/>
          </a:xfrm>
          <a:prstGeom prst="roundRect">
            <a:avLst>
              <a:gd fmla="val 16667" name="adj"/>
            </a:avLst>
          </a:prstGeom>
          <a:solidFill>
            <a:srgbClr val="F4F8F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60000" cy="16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226850" y="577325"/>
            <a:ext cx="3609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Content Delivery Phases: </a:t>
            </a:r>
            <a:r>
              <a:rPr lang="en" sz="2000">
                <a:solidFill>
                  <a:srgbClr val="008EFF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Plan/Execute/Go-Live Deep-Dive </a:t>
            </a:r>
            <a:endParaRPr sz="1300">
              <a:solidFill>
                <a:srgbClr val="008EFF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94" name="Google Shape;94;p16"/>
          <p:cNvPicPr preferRelativeResize="0"/>
          <p:nvPr/>
        </p:nvPicPr>
        <p:blipFill rotWithShape="1">
          <a:blip r:embed="rId4">
            <a:alphaModFix/>
          </a:blip>
          <a:srcRect b="1830" l="0" r="0" t="1820"/>
          <a:stretch/>
        </p:blipFill>
        <p:spPr>
          <a:xfrm>
            <a:off x="367550" y="287400"/>
            <a:ext cx="845725" cy="2738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6"/>
          <p:cNvSpPr txBox="1"/>
          <p:nvPr/>
        </p:nvSpPr>
        <p:spPr>
          <a:xfrm>
            <a:off x="662925" y="1624025"/>
            <a:ext cx="6766500" cy="16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72F5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Objective</a:t>
            </a:r>
            <a:endParaRPr>
              <a:solidFill>
                <a:srgbClr val="3C40FD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Poppins"/>
                <a:ea typeface="Poppins"/>
                <a:cs typeface="Poppins"/>
                <a:sym typeface="Poppins"/>
              </a:rPr>
              <a:t>A standard project methodology will ensure up-front expectation-setting and accelerated time to value. Review examples and using the following worksheets to map out your own! 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The following breaks down the sub-phases of the</a:t>
            </a:r>
            <a:r>
              <a:rPr b="1"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Plan, Execute, and Go-Live 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project phases. To learn more, visit </a:t>
            </a:r>
            <a:r>
              <a:rPr lang="en" sz="1100" u="sng">
                <a:solidFill>
                  <a:schemeClr val="accent5"/>
                </a:solidFill>
                <a:latin typeface="Poppins"/>
                <a:ea typeface="Poppins"/>
                <a:cs typeface="Poppins"/>
                <a:sym typeface="Poppi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this article</a:t>
            </a:r>
            <a:r>
              <a:rPr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in the DAP Blueprint. </a:t>
            </a:r>
            <a:endParaRPr sz="1100"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1213275" y="223333"/>
            <a:ext cx="3000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4F8FB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Digital Adoption Platform</a:t>
            </a:r>
            <a:endParaRPr>
              <a:solidFill>
                <a:srgbClr val="F4F8FB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pic>
        <p:nvPicPr>
          <p:cNvPr id="97" name="Google Shape;97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26850" y="1788200"/>
            <a:ext cx="401050" cy="4010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8" name="Google Shape;98;p16"/>
          <p:cNvGraphicFramePr/>
          <p:nvPr/>
        </p:nvGraphicFramePr>
        <p:xfrm>
          <a:off x="162675" y="3097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{76F6791F-322F-4B32-A60E-709257EF792B}</a:tableStyleId>
              </a:tblPr>
              <a:tblGrid>
                <a:gridCol w="1810225"/>
                <a:gridCol w="1810225"/>
                <a:gridCol w="1810225"/>
                <a:gridCol w="1810225"/>
              </a:tblGrid>
              <a:tr h="561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Phase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952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Entry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Exit Criteria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Owner</a:t>
                      </a:r>
                      <a:endParaRPr sz="1100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38100" marB="38100" marR="76200" marL="76200" anchor="ctr">
                    <a:lnL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0575">
                      <a:solidFill>
                        <a:srgbClr val="EAEAEA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794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0" marB="0" marR="28575" marL="28575" anchor="ctr">
                    <a:lnL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475">
                      <a:solidFill>
                        <a:schemeClr val="l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