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</p:sldIdLst>
  <p:sldSz cy="10692000" cx="7560000"/>
  <p:notesSz cx="6858000" cy="9144000"/>
  <p:embeddedFontLst>
    <p:embeddedFont>
      <p:font typeface="Poppins"/>
      <p:regular r:id="rId9"/>
      <p:bold r:id="rId10"/>
      <p:italic r:id="rId11"/>
      <p:boldItalic r:id="rId12"/>
    </p:embeddedFont>
    <p:embeddedFont>
      <p:font typeface="Poppins Medium"/>
      <p:regular r:id="rId13"/>
      <p:bold r:id="rId14"/>
      <p:italic r:id="rId15"/>
      <p:boldItalic r:id="rId16"/>
    </p:embeddedFont>
    <p:embeddedFont>
      <p:font typeface="Poppins SemiBold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151">
          <p15:clr>
            <a:srgbClr val="9AA0A6"/>
          </p15:clr>
        </p15:guide>
        <p15:guide id="2" pos="3024">
          <p15:clr>
            <a:srgbClr val="9AA0A6"/>
          </p15:clr>
        </p15:guide>
        <p15:guide id="3" pos="4621">
          <p15:clr>
            <a:srgbClr val="9AA0A6"/>
          </p15:clr>
        </p15:guide>
        <p15:guide id="4" orient="horz" pos="1373">
          <p15:clr>
            <a:srgbClr val="9AA0A6"/>
          </p15:clr>
        </p15:guide>
        <p15:guide id="5" pos="3209">
          <p15:clr>
            <a:srgbClr val="9AA0A6"/>
          </p15:clr>
        </p15:guide>
        <p15:guide id="6" orient="horz" pos="437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C41F221-8065-420F-8B3B-5119AB438F7B}">
  <a:tblStyle styleId="{3C41F221-8065-420F-8B3B-5119AB438F7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51"/>
        <p:guide pos="3024"/>
        <p:guide pos="4621"/>
        <p:guide pos="1373" orient="horz"/>
        <p:guide pos="3209"/>
        <p:guide pos="4378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SemiBold-boldItalic.fntdata"/><Relationship Id="rId11" Type="http://schemas.openxmlformats.org/officeDocument/2006/relationships/font" Target="fonts/Poppins-italic.fntdata"/><Relationship Id="rId10" Type="http://schemas.openxmlformats.org/officeDocument/2006/relationships/font" Target="fonts/Poppins-bold.fntdata"/><Relationship Id="rId13" Type="http://schemas.openxmlformats.org/officeDocument/2006/relationships/font" Target="fonts/PoppinsMedium-regular.fntdata"/><Relationship Id="rId12" Type="http://schemas.openxmlformats.org/officeDocument/2006/relationships/font" Target="fonts/Poppins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font" Target="fonts/Poppins-regular.fntdata"/><Relationship Id="rId15" Type="http://schemas.openxmlformats.org/officeDocument/2006/relationships/font" Target="fonts/PoppinsMedium-italic.fntdata"/><Relationship Id="rId14" Type="http://schemas.openxmlformats.org/officeDocument/2006/relationships/font" Target="fonts/PoppinsMedium-bold.fntdata"/><Relationship Id="rId17" Type="http://schemas.openxmlformats.org/officeDocument/2006/relationships/font" Target="fonts/PoppinsSemiBold-regular.fntdata"/><Relationship Id="rId16" Type="http://schemas.openxmlformats.org/officeDocument/2006/relationships/font" Target="fonts/PoppinsMedium-boldItalic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PoppinsSemiBold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PoppinsSemiBold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99300d20ff_0_6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299300d20f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6893480d79_0_0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6893480d7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4569225" y="55425"/>
            <a:ext cx="2990700" cy="10636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" name="Google Shape;39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" name="Google Shape;40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4.png"/><Relationship Id="rId7" Type="http://schemas.openxmlformats.org/officeDocument/2006/relationships/image" Target="../media/image1.png"/><Relationship Id="rId8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11" Type="http://schemas.openxmlformats.org/officeDocument/2006/relationships/image" Target="../media/image3.png"/><Relationship Id="rId10" Type="http://schemas.openxmlformats.org/officeDocument/2006/relationships/image" Target="../media/image7.png"/><Relationship Id="rId9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10.png"/><Relationship Id="rId7" Type="http://schemas.openxmlformats.org/officeDocument/2006/relationships/image" Target="../media/image8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/>
          <p:nvPr/>
        </p:nvSpPr>
        <p:spPr>
          <a:xfrm>
            <a:off x="95250" y="5762183"/>
            <a:ext cx="7375800" cy="2778600"/>
          </a:xfrm>
          <a:prstGeom prst="roundRect">
            <a:avLst>
              <a:gd fmla="val 4174" name="adj"/>
            </a:avLst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215800" y="7901607"/>
            <a:ext cx="7120500" cy="546000"/>
          </a:xfrm>
          <a:prstGeom prst="roundRect">
            <a:avLst>
              <a:gd fmla="val 1008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95250" y="9736150"/>
            <a:ext cx="7375800" cy="852000"/>
          </a:xfrm>
          <a:prstGeom prst="roundRect">
            <a:avLst>
              <a:gd fmla="val 11964" name="adj"/>
            </a:avLst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95250" y="8654225"/>
            <a:ext cx="7375800" cy="1003800"/>
          </a:xfrm>
          <a:prstGeom prst="roundRect">
            <a:avLst>
              <a:gd fmla="val 11964" name="adj"/>
            </a:avLst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/>
          <p:nvPr/>
        </p:nvSpPr>
        <p:spPr>
          <a:xfrm>
            <a:off x="215800" y="6628574"/>
            <a:ext cx="7120500" cy="546000"/>
          </a:xfrm>
          <a:prstGeom prst="roundRect">
            <a:avLst>
              <a:gd fmla="val 1008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/>
          <p:nvPr/>
        </p:nvSpPr>
        <p:spPr>
          <a:xfrm>
            <a:off x="215800" y="3727925"/>
            <a:ext cx="1292100" cy="786000"/>
          </a:xfrm>
          <a:prstGeom prst="roundRect">
            <a:avLst>
              <a:gd fmla="val 10080" name="adj"/>
            </a:avLst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3"/>
          <p:cNvSpPr/>
          <p:nvPr/>
        </p:nvSpPr>
        <p:spPr>
          <a:xfrm>
            <a:off x="215800" y="3079550"/>
            <a:ext cx="4040700" cy="510000"/>
          </a:xfrm>
          <a:prstGeom prst="roundRect">
            <a:avLst>
              <a:gd fmla="val 16358" name="adj"/>
            </a:avLst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3"/>
          <p:cNvSpPr/>
          <p:nvPr/>
        </p:nvSpPr>
        <p:spPr>
          <a:xfrm>
            <a:off x="95250" y="1596000"/>
            <a:ext cx="7375800" cy="770700"/>
          </a:xfrm>
          <a:prstGeom prst="roundRect">
            <a:avLst>
              <a:gd fmla="val 16667" name="adj"/>
            </a:avLst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560000" cy="16065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 txBox="1"/>
          <p:nvPr/>
        </p:nvSpPr>
        <p:spPr>
          <a:xfrm>
            <a:off x="253525" y="716600"/>
            <a:ext cx="3609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rgbClr val="0072F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20XX Year</a:t>
            </a:r>
            <a:r>
              <a:rPr lang="en" sz="2500">
                <a:solidFill>
                  <a:srgbClr val="EEEEEE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" sz="2500">
                <a:solidFill>
                  <a:srgbClr val="EEEEEE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in Review</a:t>
            </a:r>
            <a:endParaRPr sz="1300">
              <a:solidFill>
                <a:srgbClr val="EEEEEE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65" name="Google Shape;65;p13"/>
          <p:cNvPicPr preferRelativeResize="0"/>
          <p:nvPr/>
        </p:nvPicPr>
        <p:blipFill rotWithShape="1">
          <a:blip r:embed="rId4">
            <a:alphaModFix/>
          </a:blip>
          <a:srcRect b="1830" l="0" r="0" t="1820"/>
          <a:stretch/>
        </p:blipFill>
        <p:spPr>
          <a:xfrm>
            <a:off x="367550" y="287400"/>
            <a:ext cx="845725" cy="2738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 txBox="1"/>
          <p:nvPr/>
        </p:nvSpPr>
        <p:spPr>
          <a:xfrm>
            <a:off x="662925" y="1680000"/>
            <a:ext cx="6683100" cy="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72F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Digital Adoption Vision</a:t>
            </a:r>
            <a:r>
              <a:rPr lang="en">
                <a:solidFill>
                  <a:srgbClr val="3C40FD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endParaRPr>
              <a:solidFill>
                <a:srgbClr val="3C40FD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Maximize investments in technology and make software easier to use for our employees</a:t>
            </a:r>
            <a:endParaRPr sz="11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4716875" y="2618100"/>
            <a:ext cx="2843100" cy="25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94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A1FFF"/>
              </a:buClr>
              <a:buSzPts val="800"/>
              <a:buFont typeface="Poppins Medium"/>
              <a:buChar char="●"/>
            </a:pPr>
            <a:r>
              <a:rPr lang="en" sz="800">
                <a:latin typeface="Poppins Medium"/>
                <a:ea typeface="Poppins Medium"/>
                <a:cs typeface="Poppins Medium"/>
                <a:sym typeface="Poppins Medium"/>
              </a:rPr>
              <a:t>Achieved Milestone 1</a:t>
            </a:r>
            <a:endParaRPr sz="800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2794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A1FFF"/>
              </a:buClr>
              <a:buSzPts val="800"/>
              <a:buFont typeface="Poppins Medium"/>
              <a:buChar char="●"/>
            </a:pPr>
            <a:r>
              <a:rPr lang="en" sz="8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Achieved Milestone 2</a:t>
            </a:r>
            <a:endParaRPr sz="8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2794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A1FFF"/>
              </a:buClr>
              <a:buSzPts val="800"/>
              <a:buFont typeface="Poppins Medium"/>
              <a:buChar char="●"/>
            </a:pPr>
            <a:r>
              <a:rPr lang="en" sz="8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Achieved Milestone 3</a:t>
            </a:r>
            <a:endParaRPr sz="500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2794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A1FFF"/>
              </a:buClr>
              <a:buSzPts val="800"/>
              <a:buFont typeface="Poppins Medium"/>
              <a:buChar char="●"/>
            </a:pPr>
            <a:r>
              <a:rPr lang="en" sz="8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Achieved Milestone 4</a:t>
            </a:r>
            <a:endParaRPr sz="800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2794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A1FFF"/>
              </a:buClr>
              <a:buSzPts val="800"/>
              <a:buFont typeface="Poppins Medium"/>
              <a:buChar char="●"/>
            </a:pPr>
            <a:r>
              <a:rPr lang="en" sz="8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Achieved Milestone 5</a:t>
            </a:r>
            <a:endParaRPr sz="800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2794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A1FFF"/>
              </a:buClr>
              <a:buSzPts val="800"/>
              <a:buFont typeface="Poppins Medium"/>
              <a:buChar char="●"/>
            </a:pPr>
            <a:r>
              <a:rPr lang="en" sz="8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Achieved Milestone 6</a:t>
            </a:r>
            <a:endParaRPr sz="8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4716875" y="4142751"/>
            <a:ext cx="2843100" cy="25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94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72F5"/>
              </a:buClr>
              <a:buSzPts val="800"/>
              <a:buFont typeface="Poppins Medium"/>
              <a:buChar char="●"/>
            </a:pPr>
            <a:r>
              <a:rPr i="1" lang="en" sz="800">
                <a:solidFill>
                  <a:srgbClr val="0072F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Planned Milestone 1 </a:t>
            </a:r>
            <a:endParaRPr i="1" sz="800">
              <a:solidFill>
                <a:srgbClr val="0072F5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2794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72F5"/>
              </a:buClr>
              <a:buSzPts val="800"/>
              <a:buFont typeface="Poppins Medium"/>
              <a:buChar char="●"/>
            </a:pPr>
            <a:r>
              <a:rPr i="1" lang="en" sz="800">
                <a:solidFill>
                  <a:srgbClr val="0072F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Planned Milestone 2</a:t>
            </a:r>
            <a:endParaRPr i="1" sz="800">
              <a:solidFill>
                <a:srgbClr val="0072F5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2794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72F5"/>
              </a:buClr>
              <a:buSzPts val="800"/>
              <a:buFont typeface="Poppins Medium"/>
              <a:buChar char="●"/>
            </a:pPr>
            <a:r>
              <a:rPr i="1" lang="en" sz="800">
                <a:solidFill>
                  <a:srgbClr val="0072F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Planned Milestone 3</a:t>
            </a:r>
            <a:endParaRPr i="1" sz="500">
              <a:solidFill>
                <a:srgbClr val="0072F5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2794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72F5"/>
              </a:buClr>
              <a:buSzPts val="800"/>
              <a:buFont typeface="Poppins Medium"/>
              <a:buChar char="●"/>
            </a:pPr>
            <a:r>
              <a:rPr i="1" lang="en" sz="800">
                <a:solidFill>
                  <a:srgbClr val="0072F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Planned Milestone 4</a:t>
            </a:r>
            <a:endParaRPr i="1" sz="800">
              <a:solidFill>
                <a:srgbClr val="0072F5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2794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72F5"/>
              </a:buClr>
              <a:buSzPts val="800"/>
              <a:buFont typeface="Poppins Medium"/>
              <a:buChar char="●"/>
            </a:pPr>
            <a:r>
              <a:rPr i="1" lang="en" sz="800">
                <a:solidFill>
                  <a:srgbClr val="0072F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Planned Milestone 5</a:t>
            </a:r>
            <a:endParaRPr i="1" sz="800">
              <a:solidFill>
                <a:srgbClr val="0072F5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2794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72F5"/>
              </a:buClr>
              <a:buSzPts val="800"/>
              <a:buFont typeface="Poppins Medium"/>
              <a:buChar char="●"/>
            </a:pPr>
            <a:r>
              <a:rPr i="1" lang="en" sz="800">
                <a:solidFill>
                  <a:srgbClr val="0072F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Planned Milestone 6</a:t>
            </a:r>
            <a:endParaRPr i="1" sz="800">
              <a:solidFill>
                <a:srgbClr val="0072F5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cxnSp>
        <p:nvCxnSpPr>
          <p:cNvPr id="69" name="Google Shape;69;p13"/>
          <p:cNvCxnSpPr/>
          <p:nvPr/>
        </p:nvCxnSpPr>
        <p:spPr>
          <a:xfrm flipH="1">
            <a:off x="5006375" y="4288575"/>
            <a:ext cx="300" cy="1226700"/>
          </a:xfrm>
          <a:prstGeom prst="straightConnector1">
            <a:avLst/>
          </a:prstGeom>
          <a:noFill/>
          <a:ln cap="flat" cmpd="sng" w="9525">
            <a:solidFill>
              <a:srgbClr val="0072F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0" name="Google Shape;70;p13"/>
          <p:cNvSpPr txBox="1"/>
          <p:nvPr/>
        </p:nvSpPr>
        <p:spPr>
          <a:xfrm rot="-5400000">
            <a:off x="4240175" y="3235150"/>
            <a:ext cx="1224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oppins Medium"/>
                <a:ea typeface="Poppins Medium"/>
                <a:cs typeface="Poppins Medium"/>
                <a:sym typeface="Poppins Medium"/>
              </a:rPr>
              <a:t>Where we’ve been</a:t>
            </a:r>
            <a:endParaRPr sz="8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71" name="Google Shape;71;p13"/>
          <p:cNvSpPr txBox="1"/>
          <p:nvPr/>
        </p:nvSpPr>
        <p:spPr>
          <a:xfrm rot="-5400000">
            <a:off x="4238075" y="4763850"/>
            <a:ext cx="1228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oppins Medium"/>
                <a:ea typeface="Poppins Medium"/>
                <a:cs typeface="Poppins Medium"/>
                <a:sym typeface="Poppins Medium"/>
              </a:rPr>
              <a:t>Where we’re going</a:t>
            </a:r>
            <a:endParaRPr sz="8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72" name="Google Shape;72;p13"/>
          <p:cNvSpPr txBox="1"/>
          <p:nvPr/>
        </p:nvSpPr>
        <p:spPr>
          <a:xfrm>
            <a:off x="668900" y="5868800"/>
            <a:ext cx="270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72F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Impact To-Date</a:t>
            </a:r>
            <a:endParaRPr>
              <a:solidFill>
                <a:srgbClr val="0072F5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graphicFrame>
        <p:nvGraphicFramePr>
          <p:cNvPr id="73" name="Google Shape;73;p13"/>
          <p:cNvGraphicFramePr/>
          <p:nvPr/>
        </p:nvGraphicFramePr>
        <p:xfrm>
          <a:off x="214375" y="621278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{3C41F221-8065-420F-8B3B-5119AB438F7B}</a:tableStyleId>
              </a:tblPr>
              <a:tblGrid>
                <a:gridCol w="1757525"/>
                <a:gridCol w="1757525"/>
                <a:gridCol w="1757525"/>
                <a:gridCol w="1864950"/>
              </a:tblGrid>
              <a:tr h="435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rgbClr val="FFFFFF"/>
                        </a:solidFill>
                        <a:latin typeface="Poppins Medium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EEEE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EEEE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EEEE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4F8FB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Targeted Workflows</a:t>
                      </a:r>
                      <a:endParaRPr sz="900" u="none" cap="none" strike="noStrike">
                        <a:solidFill>
                          <a:srgbClr val="000000"/>
                        </a:solidFill>
                        <a:latin typeface="Poppins Medium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EEEE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EEEE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EEEE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4F8FB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Solution Strategy</a:t>
                      </a:r>
                      <a:endParaRPr sz="900" u="none" cap="none" strike="noStrike">
                        <a:solidFill>
                          <a:srgbClr val="000000"/>
                        </a:solidFill>
                        <a:latin typeface="Poppins Medium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EEEE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EEEE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EEEE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4F8FB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Impact </a:t>
                      </a:r>
                      <a:endParaRPr sz="900">
                        <a:solidFill>
                          <a:schemeClr val="dk1"/>
                        </a:solidFill>
                        <a:latin typeface="Poppins Medium"/>
                        <a:ea typeface="Poppins Medium"/>
                        <a:cs typeface="Poppins Medium"/>
                        <a:sym typeface="Poppins Medium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To-Date </a:t>
                      </a:r>
                      <a:endParaRPr sz="900" u="none" cap="none" strike="noStrike">
                        <a:solidFill>
                          <a:srgbClr val="000000"/>
                        </a:solidFill>
                        <a:latin typeface="Poppins Medium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EEEE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EEEE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EEEE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4F8FB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5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900"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Business Objective 1</a:t>
                      </a:r>
                      <a:endParaRPr sz="900" u="none" cap="none" strike="noStrike">
                        <a:solidFill>
                          <a:srgbClr val="1C4587"/>
                        </a:solidFill>
                        <a:latin typeface="Poppins Medium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EEEE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EEEE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4F8FB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4F8FB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Poppins Medium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EEEE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EEEE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4F8FB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4F8FB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Poppins Medium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EEEE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EEEE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4F8FB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4F8FB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Poppins Medium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EEEE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EEEE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4F8FB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4F8FB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5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>
                        <a:solidFill>
                          <a:srgbClr val="000000"/>
                        </a:solidFill>
                        <a:latin typeface="Poppins Medium"/>
                        <a:ea typeface="Poppins Medium"/>
                        <a:cs typeface="Poppins Medium"/>
                        <a:sym typeface="Poppins Medium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Business Objective 2</a:t>
                      </a:r>
                      <a:endParaRPr sz="900" u="none" cap="none" strike="noStrike">
                        <a:latin typeface="Poppins Medium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EEEE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EEEE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4F8FB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4F8FB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Poppins Medium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EEEE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EEEE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4F8FB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4F8FB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Poppins Medium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EEEE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EEEE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4F8FB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4F8FB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Poppins Medium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EEEE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EEEE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4F8FB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4F8FB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0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Poppins Medium"/>
                        <a:ea typeface="Poppins Medium"/>
                        <a:cs typeface="Poppins Medium"/>
                        <a:sym typeface="Poppins Medium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Business Objective 3</a:t>
                      </a:r>
                      <a:endParaRPr sz="900">
                        <a:latin typeface="Poppins Medium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EEEE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EEEE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4F8FB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4F8FB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Poppins Medium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EEEE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EEEE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4F8FB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4F8FB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Poppins Medium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EEEE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EEEE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4F8FB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4F8FB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Poppins Medium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EEEE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EEEE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4F8FB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4F8FB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4" name="Google Shape;74;p13"/>
          <p:cNvSpPr txBox="1"/>
          <p:nvPr/>
        </p:nvSpPr>
        <p:spPr>
          <a:xfrm>
            <a:off x="231050" y="4165725"/>
            <a:ext cx="12768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# of WalkMe items built</a:t>
            </a:r>
            <a:endParaRPr sz="13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75" name="Google Shape;75;p13"/>
          <p:cNvSpPr txBox="1"/>
          <p:nvPr/>
        </p:nvSpPr>
        <p:spPr>
          <a:xfrm>
            <a:off x="668900" y="8705337"/>
            <a:ext cx="518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72F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Digital Adoption Professionals at [Company]</a:t>
            </a:r>
            <a:endParaRPr>
              <a:solidFill>
                <a:srgbClr val="0072F5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76" name="Google Shape;76;p13"/>
          <p:cNvSpPr txBox="1"/>
          <p:nvPr/>
        </p:nvSpPr>
        <p:spPr>
          <a:xfrm>
            <a:off x="668900" y="25306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72F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Quick Stats</a:t>
            </a:r>
            <a:endParaRPr>
              <a:solidFill>
                <a:srgbClr val="0072F5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77" name="Google Shape;77;p13"/>
          <p:cNvSpPr txBox="1"/>
          <p:nvPr/>
        </p:nvSpPr>
        <p:spPr>
          <a:xfrm>
            <a:off x="219025" y="3297175"/>
            <a:ext cx="40407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Platforms WalkMe is live on </a:t>
            </a:r>
            <a:endParaRPr sz="13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8" name="Google Shape;78;p13"/>
          <p:cNvSpPr txBox="1"/>
          <p:nvPr/>
        </p:nvSpPr>
        <p:spPr>
          <a:xfrm>
            <a:off x="510588" y="9025717"/>
            <a:ext cx="24708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58750" lvl="0" marL="37147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Medium"/>
              <a:buChar char="●"/>
            </a:pPr>
            <a:r>
              <a:rPr lang="en" sz="7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Name, Title, DAP Role</a:t>
            </a:r>
            <a:endParaRPr sz="7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158750" lvl="0" marL="37147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Medium"/>
              <a:buChar char="●"/>
            </a:pPr>
            <a:r>
              <a:rPr lang="en" sz="7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Name, Title, DAP Role</a:t>
            </a:r>
            <a:endParaRPr sz="7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158750" lvl="0" marL="37147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Medium"/>
              <a:buChar char="●"/>
            </a:pPr>
            <a:r>
              <a:rPr lang="en" sz="7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Name, Title, DAP Role</a:t>
            </a:r>
            <a:endParaRPr sz="7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158750" lvl="0" marL="37147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Medium"/>
              <a:buChar char="●"/>
            </a:pPr>
            <a:r>
              <a:rPr lang="en" sz="7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Name, Title, DAP Role</a:t>
            </a:r>
            <a:endParaRPr sz="7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79" name="Google Shape;79;p13"/>
          <p:cNvSpPr txBox="1"/>
          <p:nvPr/>
        </p:nvSpPr>
        <p:spPr>
          <a:xfrm>
            <a:off x="2451554" y="9012842"/>
            <a:ext cx="24708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58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Medium"/>
              <a:buChar char="●"/>
            </a:pPr>
            <a:r>
              <a:rPr lang="en" sz="7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Name, Title, DAP Role</a:t>
            </a:r>
            <a:endParaRPr sz="7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158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Medium"/>
              <a:buChar char="●"/>
            </a:pPr>
            <a:r>
              <a:rPr lang="en" sz="7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Name, Title, DAP Role</a:t>
            </a:r>
            <a:endParaRPr sz="7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158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Medium"/>
              <a:buChar char="●"/>
            </a:pPr>
            <a:r>
              <a:rPr lang="en" sz="7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Name, Title, DAP Role</a:t>
            </a:r>
            <a:endParaRPr sz="7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158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Medium"/>
              <a:buChar char="●"/>
            </a:pPr>
            <a:r>
              <a:rPr lang="en" sz="7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Name, Title, DAP Role</a:t>
            </a:r>
            <a:endParaRPr sz="7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0" name="Google Shape;80;p13"/>
          <p:cNvSpPr txBox="1"/>
          <p:nvPr/>
        </p:nvSpPr>
        <p:spPr>
          <a:xfrm>
            <a:off x="4538479" y="9002258"/>
            <a:ext cx="24708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58750" lvl="0" marL="37147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Medium"/>
              <a:buChar char="●"/>
            </a:pPr>
            <a:r>
              <a:rPr lang="en" sz="7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Name, Title, DAP Role</a:t>
            </a:r>
            <a:endParaRPr sz="7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158750" lvl="0" marL="37147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Medium"/>
              <a:buChar char="●"/>
            </a:pPr>
            <a:r>
              <a:rPr lang="en" sz="7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Name, Title, DAP Role</a:t>
            </a:r>
            <a:endParaRPr sz="7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158750" lvl="0" marL="37147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Medium"/>
              <a:buChar char="●"/>
            </a:pPr>
            <a:r>
              <a:rPr lang="en" sz="7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Name, Title, DAP Role</a:t>
            </a:r>
            <a:endParaRPr sz="7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158750" lvl="0" marL="37147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Medium"/>
              <a:buChar char="●"/>
            </a:pPr>
            <a:r>
              <a:rPr lang="en" sz="7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Name, Title, DAP Role</a:t>
            </a:r>
            <a:endParaRPr sz="7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1" name="Google Shape;81;p13"/>
          <p:cNvSpPr txBox="1"/>
          <p:nvPr/>
        </p:nvSpPr>
        <p:spPr>
          <a:xfrm>
            <a:off x="404950" y="3766950"/>
            <a:ext cx="913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072F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150</a:t>
            </a:r>
            <a:endParaRPr sz="2600">
              <a:solidFill>
                <a:srgbClr val="0072F5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82" name="Google Shape;82;p13"/>
          <p:cNvSpPr txBox="1"/>
          <p:nvPr/>
        </p:nvSpPr>
        <p:spPr>
          <a:xfrm>
            <a:off x="668892" y="9775242"/>
            <a:ext cx="518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72F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Learn More/Get Involved </a:t>
            </a:r>
            <a:endParaRPr>
              <a:solidFill>
                <a:srgbClr val="0072F5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83" name="Google Shape;83;p13"/>
          <p:cNvSpPr txBox="1"/>
          <p:nvPr/>
        </p:nvSpPr>
        <p:spPr>
          <a:xfrm>
            <a:off x="486463" y="10080192"/>
            <a:ext cx="2913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58750" lvl="0" marL="37147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Medium"/>
              <a:buChar char="●"/>
            </a:pPr>
            <a:r>
              <a:rPr lang="en" sz="7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Request a Project [link to Intake form]</a:t>
            </a:r>
            <a:endParaRPr sz="7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158750" lvl="0" marL="37147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Medium"/>
              <a:buChar char="●"/>
            </a:pPr>
            <a:r>
              <a:rPr lang="en" sz="7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Learn more about our Program [Link to internal WM Knowledge Base]</a:t>
            </a:r>
            <a:endParaRPr sz="7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84" name="Google Shape;84;p13"/>
          <p:cNvSpPr txBox="1"/>
          <p:nvPr/>
        </p:nvSpPr>
        <p:spPr>
          <a:xfrm>
            <a:off x="3580979" y="10148717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58750" lvl="0" marL="37147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Medium"/>
              <a:buChar char="●"/>
            </a:pPr>
            <a:r>
              <a:rPr lang="en" sz="7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Reach out to [X email address]</a:t>
            </a:r>
            <a:endParaRPr sz="7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1213275" y="223333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4F8FB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Digital Adoption Platform</a:t>
            </a:r>
            <a:endParaRPr>
              <a:solidFill>
                <a:srgbClr val="F4F8FB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231050" y="3079550"/>
            <a:ext cx="4004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72F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Salesforce, Concur, Workday</a:t>
            </a:r>
            <a:endParaRPr sz="200">
              <a:solidFill>
                <a:srgbClr val="0072F5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87" name="Google Shape;87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6850" y="1788200"/>
            <a:ext cx="401050" cy="40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26850" y="2548975"/>
            <a:ext cx="401050" cy="40105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/>
          <p:nvPr/>
        </p:nvSpPr>
        <p:spPr>
          <a:xfrm>
            <a:off x="1579800" y="3727925"/>
            <a:ext cx="1292100" cy="786000"/>
          </a:xfrm>
          <a:prstGeom prst="roundRect">
            <a:avLst>
              <a:gd fmla="val 10080" name="adj"/>
            </a:avLst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1595050" y="4165725"/>
            <a:ext cx="12768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# of users engaged</a:t>
            </a:r>
            <a:endParaRPr sz="13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1768950" y="3766950"/>
            <a:ext cx="913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072F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489</a:t>
            </a:r>
            <a:endParaRPr sz="2600">
              <a:solidFill>
                <a:srgbClr val="0072F5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2943800" y="3727925"/>
            <a:ext cx="1292100" cy="786000"/>
          </a:xfrm>
          <a:prstGeom prst="roundRect">
            <a:avLst>
              <a:gd fmla="val 10080" name="adj"/>
            </a:avLst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3"/>
          <p:cNvSpPr txBox="1"/>
          <p:nvPr/>
        </p:nvSpPr>
        <p:spPr>
          <a:xfrm>
            <a:off x="2959050" y="4165725"/>
            <a:ext cx="12768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# of engagements</a:t>
            </a:r>
            <a:endParaRPr sz="13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2951550" y="3766950"/>
            <a:ext cx="1276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072F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15,000</a:t>
            </a:r>
            <a:endParaRPr sz="2600">
              <a:solidFill>
                <a:srgbClr val="0072F5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95" name="Google Shape;95;p13"/>
          <p:cNvSpPr/>
          <p:nvPr/>
        </p:nvSpPr>
        <p:spPr>
          <a:xfrm>
            <a:off x="215800" y="4570400"/>
            <a:ext cx="1292100" cy="786000"/>
          </a:xfrm>
          <a:prstGeom prst="roundRect">
            <a:avLst>
              <a:gd fmla="val 10080" name="adj"/>
            </a:avLst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3"/>
          <p:cNvSpPr txBox="1"/>
          <p:nvPr/>
        </p:nvSpPr>
        <p:spPr>
          <a:xfrm>
            <a:off x="231050" y="5008200"/>
            <a:ext cx="12768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# of Builders certified</a:t>
            </a:r>
            <a:endParaRPr sz="7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97" name="Google Shape;97;p13"/>
          <p:cNvSpPr txBox="1"/>
          <p:nvPr/>
        </p:nvSpPr>
        <p:spPr>
          <a:xfrm>
            <a:off x="404950" y="4609425"/>
            <a:ext cx="913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072F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5</a:t>
            </a:r>
            <a:endParaRPr sz="2600">
              <a:solidFill>
                <a:srgbClr val="0072F5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98" name="Google Shape;98;p13"/>
          <p:cNvSpPr/>
          <p:nvPr/>
        </p:nvSpPr>
        <p:spPr>
          <a:xfrm>
            <a:off x="1579800" y="4570400"/>
            <a:ext cx="1292100" cy="786000"/>
          </a:xfrm>
          <a:prstGeom prst="roundRect">
            <a:avLst>
              <a:gd fmla="val 10080" name="adj"/>
            </a:avLst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3"/>
          <p:cNvSpPr txBox="1"/>
          <p:nvPr/>
        </p:nvSpPr>
        <p:spPr>
          <a:xfrm>
            <a:off x="1595050" y="4962688"/>
            <a:ext cx="1276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# of WalkMe menu searches</a:t>
            </a:r>
            <a:endParaRPr sz="7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00" name="Google Shape;100;p13"/>
          <p:cNvSpPr txBox="1"/>
          <p:nvPr/>
        </p:nvSpPr>
        <p:spPr>
          <a:xfrm>
            <a:off x="1587450" y="4563913"/>
            <a:ext cx="1276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072F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5,000</a:t>
            </a:r>
            <a:endParaRPr sz="2600">
              <a:solidFill>
                <a:srgbClr val="0072F5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01" name="Google Shape;101;p13"/>
          <p:cNvSpPr/>
          <p:nvPr/>
        </p:nvSpPr>
        <p:spPr>
          <a:xfrm>
            <a:off x="2943800" y="4570400"/>
            <a:ext cx="1292100" cy="786000"/>
          </a:xfrm>
          <a:prstGeom prst="roundRect">
            <a:avLst>
              <a:gd fmla="val 10080" name="adj"/>
            </a:avLst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3"/>
          <p:cNvSpPr txBox="1"/>
          <p:nvPr/>
        </p:nvSpPr>
        <p:spPr>
          <a:xfrm>
            <a:off x="2959050" y="5008200"/>
            <a:ext cx="1276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# of projects delivered</a:t>
            </a:r>
            <a:endParaRPr sz="7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03" name="Google Shape;103;p13"/>
          <p:cNvSpPr txBox="1"/>
          <p:nvPr/>
        </p:nvSpPr>
        <p:spPr>
          <a:xfrm>
            <a:off x="2951550" y="4609425"/>
            <a:ext cx="1276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072F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10</a:t>
            </a:r>
            <a:endParaRPr sz="2600">
              <a:solidFill>
                <a:srgbClr val="0072F5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104" name="Google Shape;104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26850" y="5868387"/>
            <a:ext cx="401050" cy="40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26850" y="8716287"/>
            <a:ext cx="401050" cy="40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26850" y="9789037"/>
            <a:ext cx="401050" cy="401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Google Shape;107;p13"/>
          <p:cNvCxnSpPr/>
          <p:nvPr/>
        </p:nvCxnSpPr>
        <p:spPr>
          <a:xfrm flipH="1">
            <a:off x="5006375" y="2760500"/>
            <a:ext cx="300" cy="1226700"/>
          </a:xfrm>
          <a:prstGeom prst="straightConnector1">
            <a:avLst/>
          </a:prstGeom>
          <a:noFill/>
          <a:ln cap="flat" cmpd="sng" w="9525">
            <a:solidFill>
              <a:srgbClr val="5A1F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/>
          <p:nvPr/>
        </p:nvSpPr>
        <p:spPr>
          <a:xfrm>
            <a:off x="95250" y="1596000"/>
            <a:ext cx="7375800" cy="770700"/>
          </a:xfrm>
          <a:prstGeom prst="roundRect">
            <a:avLst>
              <a:gd fmla="val 16667" name="adj"/>
            </a:avLst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560000" cy="160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4"/>
          <p:cNvSpPr txBox="1"/>
          <p:nvPr/>
        </p:nvSpPr>
        <p:spPr>
          <a:xfrm>
            <a:off x="253525" y="716600"/>
            <a:ext cx="3609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rgbClr val="0072F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20XX Year</a:t>
            </a:r>
            <a:r>
              <a:rPr lang="en" sz="2500">
                <a:solidFill>
                  <a:srgbClr val="EEEEEE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in Review</a:t>
            </a:r>
            <a:endParaRPr sz="1300">
              <a:solidFill>
                <a:srgbClr val="EEEEEE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115" name="Google Shape;115;p14"/>
          <p:cNvPicPr preferRelativeResize="0"/>
          <p:nvPr/>
        </p:nvPicPr>
        <p:blipFill rotWithShape="1">
          <a:blip r:embed="rId4">
            <a:alphaModFix/>
          </a:blip>
          <a:srcRect b="1830" l="0" r="0" t="1820"/>
          <a:stretch/>
        </p:blipFill>
        <p:spPr>
          <a:xfrm>
            <a:off x="367550" y="287400"/>
            <a:ext cx="845725" cy="27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4"/>
          <p:cNvSpPr txBox="1"/>
          <p:nvPr/>
        </p:nvSpPr>
        <p:spPr>
          <a:xfrm>
            <a:off x="662925" y="1680000"/>
            <a:ext cx="6683100" cy="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72F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Digital Adoption Vision</a:t>
            </a:r>
            <a:r>
              <a:rPr lang="en">
                <a:solidFill>
                  <a:srgbClr val="3C40FD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endParaRPr>
              <a:solidFill>
                <a:srgbClr val="3C40FD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Maximize investments in technology and make software easier to use for our employees</a:t>
            </a:r>
            <a:endParaRPr sz="11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7" name="Google Shape;117;p14"/>
          <p:cNvSpPr txBox="1"/>
          <p:nvPr/>
        </p:nvSpPr>
        <p:spPr>
          <a:xfrm>
            <a:off x="668900" y="67216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72F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Journey Highlights</a:t>
            </a:r>
            <a:endParaRPr>
              <a:solidFill>
                <a:srgbClr val="0072F5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18" name="Google Shape;118;p14"/>
          <p:cNvSpPr txBox="1"/>
          <p:nvPr/>
        </p:nvSpPr>
        <p:spPr>
          <a:xfrm>
            <a:off x="1213275" y="223333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4F8FB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Digital Adoption Platform</a:t>
            </a:r>
            <a:endParaRPr>
              <a:solidFill>
                <a:srgbClr val="F4F8FB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119" name="Google Shape;119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6850" y="1788200"/>
            <a:ext cx="401050" cy="40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4"/>
          <p:cNvPicPr preferRelativeResize="0"/>
          <p:nvPr/>
        </p:nvPicPr>
        <p:blipFill rotWithShape="1">
          <a:blip r:embed="rId6">
            <a:alphaModFix/>
          </a:blip>
          <a:srcRect b="0" l="0" r="10" t="0"/>
          <a:stretch/>
        </p:blipFill>
        <p:spPr>
          <a:xfrm>
            <a:off x="208913" y="6703272"/>
            <a:ext cx="436925" cy="436956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4"/>
          <p:cNvSpPr/>
          <p:nvPr/>
        </p:nvSpPr>
        <p:spPr>
          <a:xfrm>
            <a:off x="3792107" y="8259539"/>
            <a:ext cx="1692600" cy="127500"/>
          </a:xfrm>
          <a:prstGeom prst="rect">
            <a:avLst/>
          </a:prstGeom>
          <a:solidFill>
            <a:srgbClr val="0072F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2" name="Google Shape;122;p14"/>
          <p:cNvGrpSpPr/>
          <p:nvPr/>
        </p:nvGrpSpPr>
        <p:grpSpPr>
          <a:xfrm>
            <a:off x="3756674" y="7992683"/>
            <a:ext cx="79861" cy="393169"/>
            <a:chOff x="845575" y="2563700"/>
            <a:chExt cx="92400" cy="411825"/>
          </a:xfrm>
        </p:grpSpPr>
        <p:cxnSp>
          <p:nvCxnSpPr>
            <p:cNvPr id="123" name="Google Shape;123;p14"/>
            <p:cNvCxnSpPr/>
            <p:nvPr/>
          </p:nvCxnSpPr>
          <p:spPr>
            <a:xfrm>
              <a:off x="891775" y="2616125"/>
              <a:ext cx="0" cy="3594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24" name="Google Shape;124;p14"/>
            <p:cNvSpPr/>
            <p:nvPr/>
          </p:nvSpPr>
          <p:spPr>
            <a:xfrm>
              <a:off x="845575" y="2563700"/>
              <a:ext cx="92400" cy="924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4"/>
          <p:cNvSpPr txBox="1"/>
          <p:nvPr/>
        </p:nvSpPr>
        <p:spPr>
          <a:xfrm>
            <a:off x="3560504" y="7628725"/>
            <a:ext cx="4722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lang="en" sz="1200">
                <a:latin typeface="Poppins"/>
                <a:ea typeface="Poppins"/>
                <a:cs typeface="Poppins"/>
                <a:sym typeface="Poppins"/>
              </a:rPr>
              <a:t>Q3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6" name="Google Shape;126;p14"/>
          <p:cNvSpPr txBox="1"/>
          <p:nvPr/>
        </p:nvSpPr>
        <p:spPr>
          <a:xfrm>
            <a:off x="3778571" y="7123175"/>
            <a:ext cx="3254400" cy="7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Journey Theme</a:t>
            </a:r>
            <a:endParaRPr sz="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61950" lvl="0" marL="609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ato"/>
              <a:buChar char="●"/>
            </a:pPr>
            <a:r>
              <a:rPr lang="en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Progress/Achievement</a:t>
            </a:r>
            <a:endParaRPr sz="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61950" lvl="0" marL="609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●"/>
            </a:pPr>
            <a:r>
              <a:rPr lang="en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Progress/Achievement</a:t>
            </a:r>
            <a:endParaRPr sz="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61950" lvl="0" marL="609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●"/>
            </a:pPr>
            <a:r>
              <a:rPr lang="en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Progress/Achievement</a:t>
            </a:r>
            <a:endParaRPr sz="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7" name="Google Shape;127;p14"/>
          <p:cNvSpPr/>
          <p:nvPr/>
        </p:nvSpPr>
        <p:spPr>
          <a:xfrm>
            <a:off x="5484725" y="8267483"/>
            <a:ext cx="2144700" cy="116400"/>
          </a:xfrm>
          <a:prstGeom prst="rect">
            <a:avLst/>
          </a:prstGeom>
          <a:solidFill>
            <a:srgbClr val="008E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8" name="Google Shape;128;p14"/>
          <p:cNvGrpSpPr/>
          <p:nvPr/>
        </p:nvGrpSpPr>
        <p:grpSpPr>
          <a:xfrm rot="10800000">
            <a:off x="5443586" y="8266999"/>
            <a:ext cx="79861" cy="359359"/>
            <a:chOff x="2070100" y="2563700"/>
            <a:chExt cx="92400" cy="411825"/>
          </a:xfrm>
        </p:grpSpPr>
        <p:cxnSp>
          <p:nvCxnSpPr>
            <p:cNvPr id="129" name="Google Shape;129;p14"/>
            <p:cNvCxnSpPr/>
            <p:nvPr/>
          </p:nvCxnSpPr>
          <p:spPr>
            <a:xfrm>
              <a:off x="2116300" y="2616125"/>
              <a:ext cx="0" cy="3594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30" name="Google Shape;130;p14"/>
            <p:cNvSpPr/>
            <p:nvPr/>
          </p:nvSpPr>
          <p:spPr>
            <a:xfrm>
              <a:off x="2070100" y="2563700"/>
              <a:ext cx="92400" cy="924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14"/>
          <p:cNvSpPr txBox="1"/>
          <p:nvPr/>
        </p:nvSpPr>
        <p:spPr>
          <a:xfrm>
            <a:off x="5110773" y="8548236"/>
            <a:ext cx="745500" cy="3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lang="en" sz="1200">
                <a:latin typeface="Poppins"/>
                <a:ea typeface="Poppins"/>
                <a:cs typeface="Poppins"/>
                <a:sym typeface="Poppins"/>
              </a:rPr>
              <a:t>Q4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2" name="Google Shape;132;p14"/>
          <p:cNvSpPr txBox="1"/>
          <p:nvPr/>
        </p:nvSpPr>
        <p:spPr>
          <a:xfrm>
            <a:off x="5278550" y="8739128"/>
            <a:ext cx="2350800" cy="9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Journey Theme</a:t>
            </a:r>
            <a:endParaRPr sz="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61950" lvl="0" marL="609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ato"/>
              <a:buChar char="●"/>
            </a:pPr>
            <a:r>
              <a:rPr lang="en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Progress/Achievement</a:t>
            </a:r>
            <a:endParaRPr sz="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61950" lvl="0" marL="609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●"/>
            </a:pPr>
            <a:r>
              <a:rPr lang="en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Progress/Achievement</a:t>
            </a:r>
            <a:endParaRPr sz="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61950" lvl="0" marL="609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●"/>
            </a:pPr>
            <a:r>
              <a:rPr lang="en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Progress/Achievement</a:t>
            </a:r>
            <a:endParaRPr sz="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3" name="Google Shape;133;p14"/>
          <p:cNvSpPr/>
          <p:nvPr/>
        </p:nvSpPr>
        <p:spPr>
          <a:xfrm>
            <a:off x="406862" y="8259539"/>
            <a:ext cx="1692600" cy="127500"/>
          </a:xfrm>
          <a:prstGeom prst="rect">
            <a:avLst/>
          </a:prstGeom>
          <a:solidFill>
            <a:srgbClr val="0072F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4"/>
          <p:cNvSpPr txBox="1"/>
          <p:nvPr/>
        </p:nvSpPr>
        <p:spPr>
          <a:xfrm>
            <a:off x="82108" y="7628725"/>
            <a:ext cx="6402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lang="en" sz="1200">
                <a:latin typeface="Poppins"/>
                <a:ea typeface="Poppins"/>
                <a:cs typeface="Poppins"/>
                <a:sym typeface="Poppins"/>
              </a:rPr>
              <a:t>Q1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35" name="Google Shape;135;p14"/>
          <p:cNvGrpSpPr/>
          <p:nvPr/>
        </p:nvGrpSpPr>
        <p:grpSpPr>
          <a:xfrm>
            <a:off x="370706" y="7992683"/>
            <a:ext cx="79861" cy="393169"/>
            <a:chOff x="845575" y="2563700"/>
            <a:chExt cx="92400" cy="411825"/>
          </a:xfrm>
        </p:grpSpPr>
        <p:cxnSp>
          <p:nvCxnSpPr>
            <p:cNvPr id="136" name="Google Shape;136;p14"/>
            <p:cNvCxnSpPr/>
            <p:nvPr/>
          </p:nvCxnSpPr>
          <p:spPr>
            <a:xfrm>
              <a:off x="891775" y="2616125"/>
              <a:ext cx="0" cy="3594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37" name="Google Shape;137;p14"/>
            <p:cNvSpPr/>
            <p:nvPr/>
          </p:nvSpPr>
          <p:spPr>
            <a:xfrm>
              <a:off x="845575" y="2563700"/>
              <a:ext cx="92400" cy="924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8" name="Google Shape;138;p14"/>
          <p:cNvSpPr txBox="1"/>
          <p:nvPr/>
        </p:nvSpPr>
        <p:spPr>
          <a:xfrm>
            <a:off x="365957" y="7103900"/>
            <a:ext cx="2971800" cy="10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Poppins"/>
                <a:ea typeface="Poppins"/>
                <a:cs typeface="Poppins"/>
                <a:sym typeface="Poppins"/>
              </a:rPr>
              <a:t>Journey Theme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  <a:p>
            <a:pPr indent="-361950" lvl="0" marL="609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Lato"/>
              <a:buChar char="●"/>
            </a:pPr>
            <a:r>
              <a:rPr lang="en" sz="900">
                <a:latin typeface="Poppins"/>
                <a:ea typeface="Poppins"/>
                <a:cs typeface="Poppins"/>
                <a:sym typeface="Poppins"/>
              </a:rPr>
              <a:t>Progress</a:t>
            </a:r>
            <a:r>
              <a:rPr lang="en" sz="900">
                <a:latin typeface="Poppins"/>
                <a:ea typeface="Poppins"/>
                <a:cs typeface="Poppins"/>
                <a:sym typeface="Poppins"/>
              </a:rPr>
              <a:t>/Achievement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  <a:p>
            <a:pPr indent="-361950" lvl="0" marL="609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●"/>
            </a:pPr>
            <a:r>
              <a:rPr lang="en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Progress/Achievement</a:t>
            </a:r>
            <a:endParaRPr sz="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61950" lvl="0" marL="609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●"/>
            </a:pPr>
            <a:r>
              <a:rPr lang="en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Progress/Achievement</a:t>
            </a:r>
            <a:endParaRPr sz="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9" name="Google Shape;139;p14"/>
          <p:cNvSpPr/>
          <p:nvPr/>
        </p:nvSpPr>
        <p:spPr>
          <a:xfrm>
            <a:off x="2099477" y="8267480"/>
            <a:ext cx="1692600" cy="116400"/>
          </a:xfrm>
          <a:prstGeom prst="rect">
            <a:avLst/>
          </a:prstGeom>
          <a:solidFill>
            <a:srgbClr val="008E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4"/>
          <p:cNvSpPr txBox="1"/>
          <p:nvPr/>
        </p:nvSpPr>
        <p:spPr>
          <a:xfrm>
            <a:off x="1750437" y="8548236"/>
            <a:ext cx="705600" cy="3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lang="en" sz="1200">
                <a:latin typeface="Poppins"/>
                <a:ea typeface="Poppins"/>
                <a:cs typeface="Poppins"/>
                <a:sym typeface="Poppins"/>
              </a:rPr>
              <a:t>Q2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41" name="Google Shape;141;p14"/>
          <p:cNvGrpSpPr/>
          <p:nvPr/>
        </p:nvGrpSpPr>
        <p:grpSpPr>
          <a:xfrm rot="10800000">
            <a:off x="2063302" y="8267336"/>
            <a:ext cx="79861" cy="359359"/>
            <a:chOff x="2070100" y="2563700"/>
            <a:chExt cx="92400" cy="411825"/>
          </a:xfrm>
        </p:grpSpPr>
        <p:cxnSp>
          <p:nvCxnSpPr>
            <p:cNvPr id="142" name="Google Shape;142;p14"/>
            <p:cNvCxnSpPr/>
            <p:nvPr/>
          </p:nvCxnSpPr>
          <p:spPr>
            <a:xfrm>
              <a:off x="2116300" y="2616125"/>
              <a:ext cx="0" cy="3594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43" name="Google Shape;143;p14"/>
            <p:cNvSpPr/>
            <p:nvPr/>
          </p:nvSpPr>
          <p:spPr>
            <a:xfrm>
              <a:off x="2070100" y="2563700"/>
              <a:ext cx="92400" cy="924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4" name="Google Shape;144;p14"/>
          <p:cNvSpPr txBox="1"/>
          <p:nvPr/>
        </p:nvSpPr>
        <p:spPr>
          <a:xfrm>
            <a:off x="2023263" y="8781967"/>
            <a:ext cx="2690400" cy="8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Journey Theme</a:t>
            </a:r>
            <a:endParaRPr sz="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61950" lvl="0" marL="609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ato"/>
              <a:buChar char="●"/>
            </a:pPr>
            <a:r>
              <a:rPr lang="en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Progress/Achievement</a:t>
            </a:r>
            <a:endParaRPr sz="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61950" lvl="0" marL="609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●"/>
            </a:pPr>
            <a:r>
              <a:rPr lang="en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Progress/Achievement</a:t>
            </a:r>
            <a:endParaRPr sz="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61950" lvl="0" marL="609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oppins"/>
              <a:buChar char="●"/>
            </a:pPr>
            <a:r>
              <a:rPr lang="en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Progress/Achievement</a:t>
            </a:r>
            <a:endParaRPr sz="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5" name="Google Shape;145;p14"/>
          <p:cNvSpPr/>
          <p:nvPr/>
        </p:nvSpPr>
        <p:spPr>
          <a:xfrm>
            <a:off x="92100" y="5735025"/>
            <a:ext cx="7375800" cy="852000"/>
          </a:xfrm>
          <a:prstGeom prst="roundRect">
            <a:avLst>
              <a:gd fmla="val 11964" name="adj"/>
            </a:avLst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4"/>
          <p:cNvSpPr txBox="1"/>
          <p:nvPr/>
        </p:nvSpPr>
        <p:spPr>
          <a:xfrm>
            <a:off x="665750" y="5786137"/>
            <a:ext cx="518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72F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Digital Adoption Professionals at [Company]</a:t>
            </a:r>
            <a:endParaRPr>
              <a:solidFill>
                <a:srgbClr val="0072F5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47" name="Google Shape;147;p14"/>
          <p:cNvSpPr txBox="1"/>
          <p:nvPr/>
        </p:nvSpPr>
        <p:spPr>
          <a:xfrm>
            <a:off x="507438" y="6140233"/>
            <a:ext cx="2470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58750" lvl="0" marL="37147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Medium"/>
              <a:buChar char="●"/>
            </a:pPr>
            <a:r>
              <a:rPr lang="en" sz="7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Name, Title, DAP Role</a:t>
            </a:r>
            <a:endParaRPr sz="7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158750" lvl="0" marL="37147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Medium"/>
              <a:buChar char="●"/>
            </a:pPr>
            <a:r>
              <a:rPr lang="en" sz="7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Name, Title, DAP Role</a:t>
            </a:r>
            <a:endParaRPr sz="7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48" name="Google Shape;148;p14"/>
          <p:cNvSpPr txBox="1"/>
          <p:nvPr/>
        </p:nvSpPr>
        <p:spPr>
          <a:xfrm>
            <a:off x="2448404" y="6127358"/>
            <a:ext cx="2470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58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Medium"/>
              <a:buChar char="●"/>
            </a:pPr>
            <a:r>
              <a:rPr lang="en" sz="7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Name, Title, DAP Role</a:t>
            </a:r>
            <a:endParaRPr sz="7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158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Medium"/>
              <a:buChar char="●"/>
            </a:pPr>
            <a:r>
              <a:rPr lang="en" sz="7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Name, Title, DAP Role</a:t>
            </a:r>
            <a:endParaRPr sz="7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49" name="Google Shape;149;p14"/>
          <p:cNvSpPr txBox="1"/>
          <p:nvPr/>
        </p:nvSpPr>
        <p:spPr>
          <a:xfrm>
            <a:off x="4535329" y="6116775"/>
            <a:ext cx="2470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58750" lvl="0" marL="37147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Medium"/>
              <a:buChar char="●"/>
            </a:pPr>
            <a:r>
              <a:rPr lang="en" sz="7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Name, Title, DAP Role</a:t>
            </a:r>
            <a:endParaRPr sz="7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158750" lvl="0" marL="37147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Medium"/>
              <a:buChar char="●"/>
            </a:pPr>
            <a:r>
              <a:rPr lang="en" sz="7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Name, Title, DAP Role</a:t>
            </a:r>
            <a:endParaRPr sz="7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150" name="Google Shape;150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23700" y="5797087"/>
            <a:ext cx="401050" cy="401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4"/>
          <p:cNvSpPr/>
          <p:nvPr/>
        </p:nvSpPr>
        <p:spPr>
          <a:xfrm>
            <a:off x="95250" y="9736150"/>
            <a:ext cx="7375800" cy="852000"/>
          </a:xfrm>
          <a:prstGeom prst="roundRect">
            <a:avLst>
              <a:gd fmla="val 11964" name="adj"/>
            </a:avLst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4"/>
          <p:cNvSpPr txBox="1"/>
          <p:nvPr/>
        </p:nvSpPr>
        <p:spPr>
          <a:xfrm>
            <a:off x="668892" y="9775242"/>
            <a:ext cx="518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72F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Learn More/Get Involved </a:t>
            </a:r>
            <a:endParaRPr>
              <a:solidFill>
                <a:srgbClr val="0072F5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53" name="Google Shape;153;p14"/>
          <p:cNvSpPr txBox="1"/>
          <p:nvPr/>
        </p:nvSpPr>
        <p:spPr>
          <a:xfrm>
            <a:off x="486463" y="10080192"/>
            <a:ext cx="2913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58750" lvl="0" marL="37147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Medium"/>
              <a:buChar char="●"/>
            </a:pPr>
            <a:r>
              <a:rPr lang="en" sz="7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Request a Project [link to Intake form]</a:t>
            </a:r>
            <a:endParaRPr sz="7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158750" lvl="0" marL="37147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Medium"/>
              <a:buChar char="●"/>
            </a:pPr>
            <a:r>
              <a:rPr lang="en" sz="7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Learn more about our Program [Link to internal WM Knowledge Base]</a:t>
            </a:r>
            <a:endParaRPr sz="7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54" name="Google Shape;154;p14"/>
          <p:cNvSpPr txBox="1"/>
          <p:nvPr/>
        </p:nvSpPr>
        <p:spPr>
          <a:xfrm>
            <a:off x="3580979" y="10148717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58750" lvl="0" marL="37147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Medium"/>
              <a:buChar char="●"/>
            </a:pPr>
            <a:r>
              <a:rPr lang="en" sz="7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Reach out to [X email address]</a:t>
            </a:r>
            <a:endParaRPr sz="7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155" name="Google Shape;155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26850" y="9789037"/>
            <a:ext cx="401050" cy="401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6" name="Google Shape;156;p14"/>
          <p:cNvGrpSpPr/>
          <p:nvPr/>
        </p:nvGrpSpPr>
        <p:grpSpPr>
          <a:xfrm>
            <a:off x="215800" y="3874206"/>
            <a:ext cx="1292100" cy="786000"/>
            <a:chOff x="215800" y="3727925"/>
            <a:chExt cx="1292100" cy="786000"/>
          </a:xfrm>
        </p:grpSpPr>
        <p:sp>
          <p:nvSpPr>
            <p:cNvPr id="157" name="Google Shape;157;p14"/>
            <p:cNvSpPr/>
            <p:nvPr/>
          </p:nvSpPr>
          <p:spPr>
            <a:xfrm>
              <a:off x="215800" y="3727925"/>
              <a:ext cx="1292100" cy="786000"/>
            </a:xfrm>
            <a:prstGeom prst="roundRect">
              <a:avLst>
                <a:gd fmla="val 10080" name="adj"/>
              </a:avLst>
            </a:prstGeom>
            <a:solidFill>
              <a:srgbClr val="F4F8F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4"/>
            <p:cNvSpPr txBox="1"/>
            <p:nvPr/>
          </p:nvSpPr>
          <p:spPr>
            <a:xfrm>
              <a:off x="231050" y="4165725"/>
              <a:ext cx="12768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# of tickets deflected</a:t>
              </a:r>
              <a:endParaRPr sz="1300"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sp>
          <p:nvSpPr>
            <p:cNvPr id="159" name="Google Shape;159;p14"/>
            <p:cNvSpPr txBox="1"/>
            <p:nvPr/>
          </p:nvSpPr>
          <p:spPr>
            <a:xfrm>
              <a:off x="404950" y="3766950"/>
              <a:ext cx="9138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rgbClr val="0072F5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3k</a:t>
              </a:r>
              <a:endParaRPr sz="2600">
                <a:solidFill>
                  <a:srgbClr val="0072F5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</p:grpSp>
      <p:grpSp>
        <p:nvGrpSpPr>
          <p:cNvPr id="160" name="Google Shape;160;p14"/>
          <p:cNvGrpSpPr/>
          <p:nvPr/>
        </p:nvGrpSpPr>
        <p:grpSpPr>
          <a:xfrm>
            <a:off x="215800" y="4722800"/>
            <a:ext cx="1292100" cy="838000"/>
            <a:chOff x="215800" y="4570400"/>
            <a:chExt cx="1292100" cy="838000"/>
          </a:xfrm>
        </p:grpSpPr>
        <p:sp>
          <p:nvSpPr>
            <p:cNvPr id="161" name="Google Shape;161;p14"/>
            <p:cNvSpPr/>
            <p:nvPr/>
          </p:nvSpPr>
          <p:spPr>
            <a:xfrm>
              <a:off x="215800" y="4570400"/>
              <a:ext cx="1292100" cy="786000"/>
            </a:xfrm>
            <a:prstGeom prst="roundRect">
              <a:avLst>
                <a:gd fmla="val 10080" name="adj"/>
              </a:avLst>
            </a:prstGeom>
            <a:solidFill>
              <a:srgbClr val="F4F8F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4"/>
            <p:cNvSpPr txBox="1"/>
            <p:nvPr/>
          </p:nvSpPr>
          <p:spPr>
            <a:xfrm>
              <a:off x="231050" y="5008200"/>
              <a:ext cx="1276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# of training hours deflected</a:t>
              </a:r>
              <a:endParaRPr sz="7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sp>
          <p:nvSpPr>
            <p:cNvPr id="163" name="Google Shape;163;p14"/>
            <p:cNvSpPr txBox="1"/>
            <p:nvPr/>
          </p:nvSpPr>
          <p:spPr>
            <a:xfrm>
              <a:off x="404950" y="4609425"/>
              <a:ext cx="9138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rgbClr val="0072F5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1</a:t>
              </a:r>
              <a:r>
                <a:rPr lang="en" sz="2600">
                  <a:solidFill>
                    <a:srgbClr val="0072F5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5k</a:t>
              </a:r>
              <a:endParaRPr sz="2600">
                <a:solidFill>
                  <a:srgbClr val="0072F5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</p:grpSp>
      <p:sp>
        <p:nvSpPr>
          <p:cNvPr id="164" name="Google Shape;164;p14"/>
          <p:cNvSpPr txBox="1"/>
          <p:nvPr/>
        </p:nvSpPr>
        <p:spPr>
          <a:xfrm>
            <a:off x="668900" y="2530650"/>
            <a:ext cx="1608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72F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Quick Stats</a:t>
            </a:r>
            <a:endParaRPr>
              <a:solidFill>
                <a:srgbClr val="0072F5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165" name="Google Shape;165;p1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26850" y="2548975"/>
            <a:ext cx="401050" cy="401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6" name="Google Shape;166;p14"/>
          <p:cNvGrpSpPr/>
          <p:nvPr/>
        </p:nvGrpSpPr>
        <p:grpSpPr>
          <a:xfrm>
            <a:off x="223404" y="3025613"/>
            <a:ext cx="1292100" cy="838000"/>
            <a:chOff x="198604" y="2889725"/>
            <a:chExt cx="1292100" cy="838000"/>
          </a:xfrm>
        </p:grpSpPr>
        <p:sp>
          <p:nvSpPr>
            <p:cNvPr id="167" name="Google Shape;167;p14"/>
            <p:cNvSpPr/>
            <p:nvPr/>
          </p:nvSpPr>
          <p:spPr>
            <a:xfrm>
              <a:off x="198604" y="2889725"/>
              <a:ext cx="1292100" cy="786000"/>
            </a:xfrm>
            <a:prstGeom prst="roundRect">
              <a:avLst>
                <a:gd fmla="val 10080" name="adj"/>
              </a:avLst>
            </a:prstGeom>
            <a:solidFill>
              <a:srgbClr val="F4F8F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4"/>
            <p:cNvSpPr txBox="1"/>
            <p:nvPr/>
          </p:nvSpPr>
          <p:spPr>
            <a:xfrm>
              <a:off x="213854" y="3327525"/>
              <a:ext cx="1276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Operational cost deflected</a:t>
              </a:r>
              <a:endParaRPr sz="1300"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sp>
          <p:nvSpPr>
            <p:cNvPr id="169" name="Google Shape;169;p14"/>
            <p:cNvSpPr txBox="1"/>
            <p:nvPr/>
          </p:nvSpPr>
          <p:spPr>
            <a:xfrm>
              <a:off x="387754" y="2928750"/>
              <a:ext cx="9138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rgbClr val="0072F5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$2M</a:t>
              </a:r>
              <a:endParaRPr sz="2600">
                <a:solidFill>
                  <a:srgbClr val="0072F5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</p:grpSp>
      <p:cxnSp>
        <p:nvCxnSpPr>
          <p:cNvPr id="170" name="Google Shape;170;p14"/>
          <p:cNvCxnSpPr/>
          <p:nvPr/>
        </p:nvCxnSpPr>
        <p:spPr>
          <a:xfrm>
            <a:off x="1669850" y="3013700"/>
            <a:ext cx="0" cy="2517900"/>
          </a:xfrm>
          <a:prstGeom prst="straightConnector1">
            <a:avLst/>
          </a:prstGeom>
          <a:noFill/>
          <a:ln cap="flat" cmpd="sng" w="9525">
            <a:solidFill>
              <a:srgbClr val="0072F5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71" name="Google Shape;171;p14"/>
          <p:cNvGrpSpPr/>
          <p:nvPr/>
        </p:nvGrpSpPr>
        <p:grpSpPr>
          <a:xfrm>
            <a:off x="1824200" y="3025631"/>
            <a:ext cx="1292100" cy="786000"/>
            <a:chOff x="215800" y="3727925"/>
            <a:chExt cx="1292100" cy="786000"/>
          </a:xfrm>
        </p:grpSpPr>
        <p:sp>
          <p:nvSpPr>
            <p:cNvPr id="172" name="Google Shape;172;p14"/>
            <p:cNvSpPr/>
            <p:nvPr/>
          </p:nvSpPr>
          <p:spPr>
            <a:xfrm>
              <a:off x="215800" y="3727925"/>
              <a:ext cx="1292100" cy="786000"/>
            </a:xfrm>
            <a:prstGeom prst="roundRect">
              <a:avLst>
                <a:gd fmla="val 10080" name="adj"/>
              </a:avLst>
            </a:prstGeom>
            <a:solidFill>
              <a:srgbClr val="F4F8F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4"/>
            <p:cNvSpPr txBox="1"/>
            <p:nvPr/>
          </p:nvSpPr>
          <p:spPr>
            <a:xfrm>
              <a:off x="231050" y="4165725"/>
              <a:ext cx="12768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Apps WalkMe is Live on</a:t>
              </a:r>
              <a:endParaRPr sz="1300"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sp>
          <p:nvSpPr>
            <p:cNvPr id="174" name="Google Shape;174;p14"/>
            <p:cNvSpPr txBox="1"/>
            <p:nvPr/>
          </p:nvSpPr>
          <p:spPr>
            <a:xfrm>
              <a:off x="404950" y="3766950"/>
              <a:ext cx="9138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rgbClr val="0072F5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6</a:t>
              </a:r>
              <a:endParaRPr sz="2600">
                <a:solidFill>
                  <a:srgbClr val="0072F5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</p:grpSp>
      <p:sp>
        <p:nvSpPr>
          <p:cNvPr id="175" name="Google Shape;175;p14"/>
          <p:cNvSpPr txBox="1"/>
          <p:nvPr/>
        </p:nvSpPr>
        <p:spPr>
          <a:xfrm>
            <a:off x="1592675" y="3837950"/>
            <a:ext cx="2041500" cy="16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94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72F5"/>
              </a:buClr>
              <a:buSzPts val="800"/>
              <a:buFont typeface="Poppins Medium"/>
              <a:buChar char="●"/>
            </a:pPr>
            <a:r>
              <a:rPr i="1" lang="en" sz="800">
                <a:solidFill>
                  <a:srgbClr val="0072F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Salesforce</a:t>
            </a:r>
            <a:endParaRPr i="1" sz="800">
              <a:solidFill>
                <a:srgbClr val="0072F5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2794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72F5"/>
              </a:buClr>
              <a:buSzPts val="800"/>
              <a:buFont typeface="Poppins Medium"/>
              <a:buChar char="●"/>
            </a:pPr>
            <a:r>
              <a:rPr i="1" lang="en" sz="800">
                <a:solidFill>
                  <a:srgbClr val="0072F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Workday</a:t>
            </a:r>
            <a:endParaRPr i="1" sz="800">
              <a:solidFill>
                <a:srgbClr val="0072F5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2794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72F5"/>
              </a:buClr>
              <a:buSzPts val="800"/>
              <a:buFont typeface="Poppins Medium"/>
              <a:buChar char="●"/>
            </a:pPr>
            <a:r>
              <a:rPr i="1" lang="en" sz="800">
                <a:solidFill>
                  <a:srgbClr val="0072F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Ariba</a:t>
            </a:r>
            <a:endParaRPr i="1" sz="500">
              <a:solidFill>
                <a:srgbClr val="0072F5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2794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72F5"/>
              </a:buClr>
              <a:buSzPts val="800"/>
              <a:buFont typeface="Poppins Medium"/>
              <a:buChar char="●"/>
            </a:pPr>
            <a:r>
              <a:rPr i="1" lang="en" sz="800">
                <a:solidFill>
                  <a:srgbClr val="0072F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JIRA</a:t>
            </a:r>
            <a:endParaRPr i="1" sz="800">
              <a:solidFill>
                <a:srgbClr val="0072F5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2794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72F5"/>
              </a:buClr>
              <a:buSzPts val="800"/>
              <a:buFont typeface="Poppins Medium"/>
              <a:buChar char="●"/>
            </a:pPr>
            <a:r>
              <a:rPr i="1" lang="en" sz="800">
                <a:solidFill>
                  <a:srgbClr val="0072F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MS Dynamics</a:t>
            </a:r>
            <a:endParaRPr i="1" sz="800">
              <a:solidFill>
                <a:srgbClr val="0072F5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2794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72F5"/>
              </a:buClr>
              <a:buSzPts val="800"/>
              <a:buFont typeface="Poppins Medium"/>
              <a:buChar char="●"/>
            </a:pPr>
            <a:r>
              <a:rPr i="1" lang="en" sz="800">
                <a:solidFill>
                  <a:srgbClr val="0072F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Partner Portal</a:t>
            </a:r>
            <a:endParaRPr i="1" sz="800">
              <a:solidFill>
                <a:srgbClr val="0072F5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cxnSp>
        <p:nvCxnSpPr>
          <p:cNvPr id="176" name="Google Shape;176;p14"/>
          <p:cNvCxnSpPr/>
          <p:nvPr/>
        </p:nvCxnSpPr>
        <p:spPr>
          <a:xfrm flipH="1">
            <a:off x="1882175" y="3983775"/>
            <a:ext cx="300" cy="1226700"/>
          </a:xfrm>
          <a:prstGeom prst="straightConnector1">
            <a:avLst/>
          </a:prstGeom>
          <a:noFill/>
          <a:ln cap="flat" cmpd="sng" w="9525">
            <a:solidFill>
              <a:srgbClr val="0072F5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77" name="Google Shape;177;p1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806137" y="3012922"/>
            <a:ext cx="391425" cy="513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717753" y="4236763"/>
            <a:ext cx="568319" cy="5683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9" name="Google Shape;179;p14"/>
          <p:cNvGrpSpPr/>
          <p:nvPr/>
        </p:nvGrpSpPr>
        <p:grpSpPr>
          <a:xfrm>
            <a:off x="3363450" y="3454429"/>
            <a:ext cx="1276800" cy="714002"/>
            <a:chOff x="231050" y="3851923"/>
            <a:chExt cx="1276800" cy="714002"/>
          </a:xfrm>
        </p:grpSpPr>
        <p:sp>
          <p:nvSpPr>
            <p:cNvPr id="180" name="Google Shape;180;p14"/>
            <p:cNvSpPr txBox="1"/>
            <p:nvPr/>
          </p:nvSpPr>
          <p:spPr>
            <a:xfrm>
              <a:off x="231050" y="4165725"/>
              <a:ext cx="1276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Users that engaged with WalkMe content</a:t>
              </a:r>
              <a:endParaRPr sz="1300"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sp>
          <p:nvSpPr>
            <p:cNvPr id="181" name="Google Shape;181;p14"/>
            <p:cNvSpPr txBox="1"/>
            <p:nvPr/>
          </p:nvSpPr>
          <p:spPr>
            <a:xfrm>
              <a:off x="323125" y="3851923"/>
              <a:ext cx="1082700" cy="47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rgbClr val="0072F5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26,837</a:t>
              </a:r>
              <a:endParaRPr sz="1900">
                <a:solidFill>
                  <a:srgbClr val="0072F5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</p:grpSp>
      <p:sp>
        <p:nvSpPr>
          <p:cNvPr id="182" name="Google Shape;182;p14"/>
          <p:cNvSpPr txBox="1"/>
          <p:nvPr/>
        </p:nvSpPr>
        <p:spPr>
          <a:xfrm>
            <a:off x="3363512" y="5063631"/>
            <a:ext cx="1276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WalkMe Interactions (e.g. deployable used)</a:t>
            </a:r>
            <a:endParaRPr sz="7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83" name="Google Shape;183;p14"/>
          <p:cNvSpPr txBox="1"/>
          <p:nvPr/>
        </p:nvSpPr>
        <p:spPr>
          <a:xfrm>
            <a:off x="3384512" y="4749825"/>
            <a:ext cx="12348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72F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1,87</a:t>
            </a:r>
            <a:r>
              <a:rPr lang="en" sz="1900">
                <a:solidFill>
                  <a:srgbClr val="0072F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2,661</a:t>
            </a:r>
            <a:endParaRPr sz="1900">
              <a:solidFill>
                <a:srgbClr val="0072F5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grpSp>
        <p:nvGrpSpPr>
          <p:cNvPr id="184" name="Google Shape;184;p14"/>
          <p:cNvGrpSpPr/>
          <p:nvPr/>
        </p:nvGrpSpPr>
        <p:grpSpPr>
          <a:xfrm>
            <a:off x="4796000" y="3025631"/>
            <a:ext cx="1292100" cy="786000"/>
            <a:chOff x="215800" y="3727925"/>
            <a:chExt cx="1292100" cy="786000"/>
          </a:xfrm>
        </p:grpSpPr>
        <p:sp>
          <p:nvSpPr>
            <p:cNvPr id="185" name="Google Shape;185;p14"/>
            <p:cNvSpPr/>
            <p:nvPr/>
          </p:nvSpPr>
          <p:spPr>
            <a:xfrm>
              <a:off x="215800" y="3727925"/>
              <a:ext cx="1292100" cy="786000"/>
            </a:xfrm>
            <a:prstGeom prst="roundRect">
              <a:avLst>
                <a:gd fmla="val 10080" name="adj"/>
              </a:avLst>
            </a:prstGeom>
            <a:solidFill>
              <a:srgbClr val="F4F8F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4"/>
            <p:cNvSpPr txBox="1"/>
            <p:nvPr/>
          </p:nvSpPr>
          <p:spPr>
            <a:xfrm>
              <a:off x="231050" y="4165725"/>
              <a:ext cx="12768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Live Deployables</a:t>
              </a:r>
              <a:endParaRPr sz="1300"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sp>
          <p:nvSpPr>
            <p:cNvPr id="187" name="Google Shape;187;p14"/>
            <p:cNvSpPr txBox="1"/>
            <p:nvPr/>
          </p:nvSpPr>
          <p:spPr>
            <a:xfrm>
              <a:off x="404950" y="3766950"/>
              <a:ext cx="9138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rgbClr val="0072F5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639</a:t>
              </a:r>
              <a:endParaRPr sz="2600">
                <a:solidFill>
                  <a:srgbClr val="0072F5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</p:grpSp>
      <p:sp>
        <p:nvSpPr>
          <p:cNvPr id="188" name="Google Shape;188;p14"/>
          <p:cNvSpPr txBox="1"/>
          <p:nvPr/>
        </p:nvSpPr>
        <p:spPr>
          <a:xfrm>
            <a:off x="5783675" y="3262077"/>
            <a:ext cx="2041500" cy="21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94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72F5"/>
              </a:buClr>
              <a:buSzPts val="800"/>
              <a:buFont typeface="Poppins Medium"/>
              <a:buChar char="●"/>
            </a:pPr>
            <a:r>
              <a:t/>
            </a:r>
            <a:endParaRPr i="1" sz="800">
              <a:solidFill>
                <a:srgbClr val="0072F5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2794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72F5"/>
              </a:buClr>
              <a:buSzPts val="800"/>
              <a:buFont typeface="Poppins Medium"/>
              <a:buChar char="●"/>
            </a:pPr>
            <a:r>
              <a:rPr i="1" lang="en" sz="800">
                <a:solidFill>
                  <a:srgbClr val="0072F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12 Action Bots</a:t>
            </a:r>
            <a:endParaRPr i="1" sz="800">
              <a:solidFill>
                <a:srgbClr val="0072F5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2794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72F5"/>
              </a:buClr>
              <a:buSzPts val="800"/>
              <a:buFont typeface="Poppins Medium"/>
              <a:buChar char="●"/>
            </a:pPr>
            <a:r>
              <a:rPr i="1" lang="en" sz="800">
                <a:solidFill>
                  <a:srgbClr val="0072F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145 Smart WalkThrus</a:t>
            </a:r>
            <a:endParaRPr i="1" sz="800">
              <a:solidFill>
                <a:srgbClr val="0072F5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2794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72F5"/>
              </a:buClr>
              <a:buSzPts val="800"/>
              <a:buFont typeface="Poppins Medium"/>
              <a:buChar char="●"/>
            </a:pPr>
            <a:r>
              <a:rPr i="1" lang="en" sz="800">
                <a:solidFill>
                  <a:srgbClr val="0072F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290 SmartTips</a:t>
            </a:r>
            <a:endParaRPr i="1" sz="800">
              <a:solidFill>
                <a:srgbClr val="0072F5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2794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72F5"/>
              </a:buClr>
              <a:buSzPts val="800"/>
              <a:buFont typeface="Poppins Medium"/>
              <a:buChar char="●"/>
            </a:pPr>
            <a:r>
              <a:rPr i="1" lang="en" sz="800">
                <a:solidFill>
                  <a:srgbClr val="0072F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47 Launchers</a:t>
            </a:r>
            <a:endParaRPr i="1" sz="500">
              <a:solidFill>
                <a:srgbClr val="0072F5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2794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72F5"/>
              </a:buClr>
              <a:buSzPts val="800"/>
              <a:buFont typeface="Poppins Medium"/>
              <a:buChar char="●"/>
            </a:pPr>
            <a:r>
              <a:rPr i="1" lang="en" sz="800">
                <a:solidFill>
                  <a:srgbClr val="0072F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10 ShoutOuts</a:t>
            </a:r>
            <a:endParaRPr i="1" sz="800">
              <a:solidFill>
                <a:srgbClr val="0072F5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2794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72F5"/>
              </a:buClr>
              <a:buSzPts val="800"/>
              <a:buFont typeface="Poppins Medium"/>
              <a:buChar char="●"/>
            </a:pPr>
            <a:r>
              <a:rPr i="1" lang="en" sz="800">
                <a:solidFill>
                  <a:srgbClr val="0072F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72 Resources</a:t>
            </a:r>
            <a:endParaRPr i="1" sz="800">
              <a:solidFill>
                <a:srgbClr val="0072F5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2794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72F5"/>
              </a:buClr>
              <a:buSzPts val="800"/>
              <a:buFont typeface="Poppins Medium"/>
              <a:buChar char="●"/>
            </a:pPr>
            <a:r>
              <a:rPr i="1" lang="en" sz="800">
                <a:solidFill>
                  <a:srgbClr val="0072F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58 Shuttles</a:t>
            </a:r>
            <a:endParaRPr i="1" sz="800">
              <a:solidFill>
                <a:srgbClr val="0072F5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2794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72F5"/>
              </a:buClr>
              <a:buSzPts val="800"/>
              <a:buFont typeface="Poppins Medium"/>
              <a:buChar char="●"/>
            </a:pPr>
            <a:r>
              <a:rPr i="1" lang="en" sz="800">
                <a:solidFill>
                  <a:srgbClr val="0072F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5 Surveys</a:t>
            </a:r>
            <a:endParaRPr i="1" sz="800">
              <a:solidFill>
                <a:srgbClr val="0072F5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cxnSp>
        <p:nvCxnSpPr>
          <p:cNvPr id="189" name="Google Shape;189;p14"/>
          <p:cNvCxnSpPr/>
          <p:nvPr/>
        </p:nvCxnSpPr>
        <p:spPr>
          <a:xfrm flipH="1">
            <a:off x="6068975" y="3407892"/>
            <a:ext cx="4500" cy="1980000"/>
          </a:xfrm>
          <a:prstGeom prst="straightConnector1">
            <a:avLst/>
          </a:prstGeom>
          <a:noFill/>
          <a:ln cap="flat" cmpd="sng" w="9525">
            <a:solidFill>
              <a:srgbClr val="0072F5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