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</p:sldIdLst>
  <p:sldSz cy="10692000" cx="7560000"/>
  <p:notesSz cx="6858000" cy="9144000"/>
  <p:embeddedFontLst>
    <p:embeddedFont>
      <p:font typeface="Roboto"/>
      <p:regular r:id="rId10"/>
      <p:bold r:id="rId11"/>
      <p:italic r:id="rId12"/>
      <p:boldItalic r:id="rId13"/>
    </p:embeddedFont>
    <p:embeddedFont>
      <p:font typeface="Poppins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381">
          <p15:clr>
            <a:srgbClr val="A4A3A4"/>
          </p15:clr>
        </p15:guide>
        <p15:guide id="3" orient="horz" pos="3024">
          <p15:clr>
            <a:srgbClr val="9AA0A6"/>
          </p15:clr>
        </p15:guide>
        <p15:guide id="4" pos="247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AFBDAF2-AEC5-4326-8DBA-EBB757C31CF0}">
  <a:tblStyle styleId="{EAFBDAF2-AEC5-4326-8DBA-EBB757C31CF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381"/>
        <p:guide pos="3024" orient="horz"/>
        <p:guide pos="247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Lato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Open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5" Type="http://schemas.openxmlformats.org/officeDocument/2006/relationships/font" Target="fonts/Poppins-bold.fntdata"/><Relationship Id="rId14" Type="http://schemas.openxmlformats.org/officeDocument/2006/relationships/font" Target="fonts/Poppins-regular.fntdata"/><Relationship Id="rId17" Type="http://schemas.openxmlformats.org/officeDocument/2006/relationships/font" Target="fonts/Poppins-boldItalic.fntdata"/><Relationship Id="rId16" Type="http://schemas.openxmlformats.org/officeDocument/2006/relationships/font" Target="fonts/Poppins-italic.fntdata"/><Relationship Id="rId19" Type="http://schemas.openxmlformats.org/officeDocument/2006/relationships/font" Target="fonts/Lato-bold.fntdata"/><Relationship Id="rId1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4500f4632_0_1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f4500f463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4500f4632_0_979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f4500f4632_0_9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f4500f4632_0_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f4500f463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">
  <p:cSld name="1_plain slide - just footer_2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67494"/>
            <a:ext cx="7560000" cy="624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/>
          <p:nvPr/>
        </p:nvSpPr>
        <p:spPr>
          <a:xfrm>
            <a:off x="7164576" y="10164842"/>
            <a:ext cx="2934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327" y="10255922"/>
            <a:ext cx="334574" cy="111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/>
        </p:nvSpPr>
        <p:spPr>
          <a:xfrm>
            <a:off x="403567" y="10147838"/>
            <a:ext cx="1296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6509359" y="10175610"/>
            <a:ext cx="8166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5" y="5029356"/>
            <a:ext cx="7560000" cy="50313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/>
          <p:nvPr>
            <p:ph type="title"/>
          </p:nvPr>
        </p:nvSpPr>
        <p:spPr>
          <a:xfrm>
            <a:off x="866539" y="4296058"/>
            <a:ext cx="58272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Poppins"/>
              <a:buNone/>
              <a:defRPr b="1" sz="31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ide">
  <p:cSld name="1_plain slide - just footer_4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0" y="10067494"/>
            <a:ext cx="7560000" cy="624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1"/>
          <p:cNvSpPr txBox="1"/>
          <p:nvPr/>
        </p:nvSpPr>
        <p:spPr>
          <a:xfrm>
            <a:off x="7164576" y="10164842"/>
            <a:ext cx="2934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327" y="10255922"/>
            <a:ext cx="334574" cy="11124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/>
          <p:nvPr/>
        </p:nvSpPr>
        <p:spPr>
          <a:xfrm>
            <a:off x="403567" y="10147838"/>
            <a:ext cx="1296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Google Shape;74;p11"/>
          <p:cNvSpPr txBox="1"/>
          <p:nvPr/>
        </p:nvSpPr>
        <p:spPr>
          <a:xfrm>
            <a:off x="6509359" y="10175610"/>
            <a:ext cx="8166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1"/>
          <p:cNvSpPr/>
          <p:nvPr/>
        </p:nvSpPr>
        <p:spPr>
          <a:xfrm>
            <a:off x="165" y="0"/>
            <a:ext cx="7560000" cy="10060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11"/>
          <p:cNvGrpSpPr/>
          <p:nvPr/>
        </p:nvGrpSpPr>
        <p:grpSpPr>
          <a:xfrm>
            <a:off x="325464" y="1480090"/>
            <a:ext cx="6899283" cy="7004524"/>
            <a:chOff x="730809" y="862174"/>
            <a:chExt cx="2513400" cy="3740734"/>
          </a:xfrm>
        </p:grpSpPr>
        <p:sp>
          <p:nvSpPr>
            <p:cNvPr id="77" name="Google Shape;77;p11"/>
            <p:cNvSpPr/>
            <p:nvPr/>
          </p:nvSpPr>
          <p:spPr>
            <a:xfrm>
              <a:off x="730809" y="862174"/>
              <a:ext cx="2513400" cy="3685800"/>
            </a:xfrm>
            <a:prstGeom prst="rect">
              <a:avLst/>
            </a:prstGeom>
            <a:solidFill>
              <a:srgbClr val="FFFFFF"/>
            </a:solidFill>
            <a:ln cap="flat" cmpd="sng" w="28575">
              <a:solidFill>
                <a:srgbClr val="F4F8F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41"/>
                <a:buFont typeface="Arial"/>
                <a:buNone/>
              </a:pPr>
              <a:r>
                <a:t/>
              </a:r>
              <a:endParaRPr b="0" i="0" sz="2141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" name="Google Shape;78;p11"/>
            <p:cNvSpPr/>
            <p:nvPr/>
          </p:nvSpPr>
          <p:spPr>
            <a:xfrm>
              <a:off x="730809" y="4548008"/>
              <a:ext cx="2513400" cy="54900"/>
            </a:xfrm>
            <a:prstGeom prst="rect">
              <a:avLst/>
            </a:prstGeom>
            <a:solidFill>
              <a:srgbClr val="3C40FD"/>
            </a:solidFill>
            <a:ln cap="flat" cmpd="sng" w="28575">
              <a:solidFill>
                <a:srgbClr val="F4F8F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41"/>
                <a:buFont typeface="Arial"/>
                <a:buNone/>
              </a:pPr>
              <a:r>
                <a:t/>
              </a:r>
              <a:endParaRPr b="0" i="0" sz="2141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9" name="Google Shape;79;p11"/>
          <p:cNvSpPr/>
          <p:nvPr/>
        </p:nvSpPr>
        <p:spPr>
          <a:xfrm>
            <a:off x="820721" y="1161132"/>
            <a:ext cx="346996" cy="685723"/>
          </a:xfrm>
          <a:custGeom>
            <a:rect b="b" l="l" r="r" t="t"/>
            <a:pathLst>
              <a:path extrusionOk="0" h="187998" w="237262">
                <a:moveTo>
                  <a:pt x="77970" y="91"/>
                </a:moveTo>
                <a:cubicBezTo>
                  <a:pt x="75978" y="1359"/>
                  <a:pt x="1" y="44011"/>
                  <a:pt x="1" y="117997"/>
                </a:cubicBezTo>
                <a:cubicBezTo>
                  <a:pt x="1" y="158657"/>
                  <a:pt x="23998" y="187998"/>
                  <a:pt x="57323" y="187998"/>
                </a:cubicBezTo>
                <a:cubicBezTo>
                  <a:pt x="87298" y="187998"/>
                  <a:pt x="109303" y="165992"/>
                  <a:pt x="109303" y="137286"/>
                </a:cubicBezTo>
                <a:cubicBezTo>
                  <a:pt x="109303" y="111296"/>
                  <a:pt x="90649" y="88656"/>
                  <a:pt x="66651" y="84672"/>
                </a:cubicBezTo>
                <a:cubicBezTo>
                  <a:pt x="66651" y="66017"/>
                  <a:pt x="104685" y="27349"/>
                  <a:pt x="104685" y="27349"/>
                </a:cubicBezTo>
                <a:lnTo>
                  <a:pt x="77970" y="91"/>
                </a:lnTo>
                <a:close/>
                <a:moveTo>
                  <a:pt x="205928" y="1"/>
                </a:moveTo>
                <a:cubicBezTo>
                  <a:pt x="203936" y="1359"/>
                  <a:pt x="127958" y="44011"/>
                  <a:pt x="127958" y="117997"/>
                </a:cubicBezTo>
                <a:cubicBezTo>
                  <a:pt x="127958" y="158657"/>
                  <a:pt x="151322" y="187998"/>
                  <a:pt x="185281" y="187998"/>
                </a:cubicBezTo>
                <a:cubicBezTo>
                  <a:pt x="214622" y="187998"/>
                  <a:pt x="237261" y="165992"/>
                  <a:pt x="237261" y="137286"/>
                </a:cubicBezTo>
                <a:cubicBezTo>
                  <a:pt x="237261" y="111296"/>
                  <a:pt x="218606" y="88656"/>
                  <a:pt x="193975" y="84672"/>
                </a:cubicBezTo>
                <a:cubicBezTo>
                  <a:pt x="193975" y="66017"/>
                  <a:pt x="231918" y="27349"/>
                  <a:pt x="231918" y="27349"/>
                </a:cubicBezTo>
                <a:lnTo>
                  <a:pt x="205928" y="1"/>
                </a:lnTo>
                <a:close/>
              </a:path>
            </a:pathLst>
          </a:cu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1"/>
          <p:cNvSpPr txBox="1"/>
          <p:nvPr>
            <p:ph type="title"/>
          </p:nvPr>
        </p:nvSpPr>
        <p:spPr>
          <a:xfrm>
            <a:off x="674170" y="2682302"/>
            <a:ext cx="6237900" cy="40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" type="subTitle"/>
          </p:nvPr>
        </p:nvSpPr>
        <p:spPr>
          <a:xfrm>
            <a:off x="681591" y="7013150"/>
            <a:ext cx="32301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FD"/>
              </a:buClr>
              <a:buSzPts val="1100"/>
              <a:buFont typeface="Poppins"/>
              <a:buNone/>
              <a:defRPr sz="1100">
                <a:solidFill>
                  <a:srgbClr val="3C40F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50% color - horizontal">
  <p:cSld name="1_plain slide - just footer_5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/>
          <p:nvPr/>
        </p:nvSpPr>
        <p:spPr>
          <a:xfrm>
            <a:off x="0" y="10067494"/>
            <a:ext cx="7560000" cy="624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2"/>
          <p:cNvSpPr txBox="1"/>
          <p:nvPr/>
        </p:nvSpPr>
        <p:spPr>
          <a:xfrm>
            <a:off x="7164576" y="10164842"/>
            <a:ext cx="2934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327" y="10255922"/>
            <a:ext cx="334574" cy="11124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 txBox="1"/>
          <p:nvPr/>
        </p:nvSpPr>
        <p:spPr>
          <a:xfrm>
            <a:off x="403567" y="10147838"/>
            <a:ext cx="1296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p12"/>
          <p:cNvSpPr txBox="1"/>
          <p:nvPr/>
        </p:nvSpPr>
        <p:spPr>
          <a:xfrm>
            <a:off x="6509359" y="10175610"/>
            <a:ext cx="8166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2"/>
          <p:cNvSpPr/>
          <p:nvPr/>
        </p:nvSpPr>
        <p:spPr>
          <a:xfrm>
            <a:off x="165" y="5038658"/>
            <a:ext cx="7560000" cy="50220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2"/>
          <p:cNvSpPr/>
          <p:nvPr/>
        </p:nvSpPr>
        <p:spPr>
          <a:xfrm rot="-5400000">
            <a:off x="-45976" y="849745"/>
            <a:ext cx="631200" cy="28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2"/>
          <p:cNvSpPr txBox="1"/>
          <p:nvPr>
            <p:ph type="title"/>
          </p:nvPr>
        </p:nvSpPr>
        <p:spPr>
          <a:xfrm>
            <a:off x="288647" y="506849"/>
            <a:ext cx="58272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>
            <a:off x="286394" y="2094591"/>
            <a:ext cx="6920700" cy="24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2" type="body"/>
          </p:nvPr>
        </p:nvSpPr>
        <p:spPr>
          <a:xfrm>
            <a:off x="286394" y="5665294"/>
            <a:ext cx="6920700" cy="24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side color - vertical">
  <p:cSld name="1_plain slide - just footer_6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/>
          <p:nvPr/>
        </p:nvSpPr>
        <p:spPr>
          <a:xfrm>
            <a:off x="0" y="10067494"/>
            <a:ext cx="7560000" cy="624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7164576" y="10164842"/>
            <a:ext cx="2934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327" y="10255922"/>
            <a:ext cx="334574" cy="11124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/>
        </p:nvSpPr>
        <p:spPr>
          <a:xfrm>
            <a:off x="403567" y="10147838"/>
            <a:ext cx="1296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6509359" y="10175610"/>
            <a:ext cx="8166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 rot="-5400000">
            <a:off x="-45976" y="849745"/>
            <a:ext cx="631200" cy="28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 txBox="1"/>
          <p:nvPr>
            <p:ph type="title"/>
          </p:nvPr>
        </p:nvSpPr>
        <p:spPr>
          <a:xfrm>
            <a:off x="288647" y="506849"/>
            <a:ext cx="58272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286394" y="2042778"/>
            <a:ext cx="4629300" cy="6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/>
          <p:nvPr/>
        </p:nvSpPr>
        <p:spPr>
          <a:xfrm>
            <a:off x="5362152" y="0"/>
            <a:ext cx="2197800" cy="100716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 txBox="1"/>
          <p:nvPr>
            <p:ph idx="2" type="body"/>
          </p:nvPr>
        </p:nvSpPr>
        <p:spPr>
          <a:xfrm>
            <a:off x="5549002" y="2042778"/>
            <a:ext cx="1893000" cy="6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66% color - vertical 2">
  <p:cSld name="1_plain slide - just footer_3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3780723" y="1925121"/>
            <a:ext cx="3779400" cy="81459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0" y="10067494"/>
            <a:ext cx="7560000" cy="624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7164576" y="10164842"/>
            <a:ext cx="2934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327" y="10255922"/>
            <a:ext cx="334574" cy="11124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403567" y="10147838"/>
            <a:ext cx="1296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6509359" y="10175610"/>
            <a:ext cx="8166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/>
          <p:nvPr/>
        </p:nvSpPr>
        <p:spPr>
          <a:xfrm rot="-5400000">
            <a:off x="-45976" y="849745"/>
            <a:ext cx="631200" cy="28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 txBox="1"/>
          <p:nvPr>
            <p:ph type="title"/>
          </p:nvPr>
        </p:nvSpPr>
        <p:spPr>
          <a:xfrm>
            <a:off x="288647" y="506849"/>
            <a:ext cx="65124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4030243" y="2365658"/>
            <a:ext cx="3295500" cy="70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14" name="Google Shape;114;p14"/>
          <p:cNvSpPr txBox="1"/>
          <p:nvPr>
            <p:ph idx="2" type="body"/>
          </p:nvPr>
        </p:nvSpPr>
        <p:spPr>
          <a:xfrm>
            <a:off x="283996" y="2365658"/>
            <a:ext cx="3295500" cy="70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Main clear slide">
  <p:cSld name="1_plain slide - just footer_7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>
            <a:off x="0" y="10067494"/>
            <a:ext cx="7560000" cy="624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7164576" y="10164842"/>
            <a:ext cx="2934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327" y="10255922"/>
            <a:ext cx="334574" cy="11124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/>
        </p:nvSpPr>
        <p:spPr>
          <a:xfrm>
            <a:off x="403567" y="10147838"/>
            <a:ext cx="1296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6509359" y="10175610"/>
            <a:ext cx="8166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/>
          <p:nvPr/>
        </p:nvSpPr>
        <p:spPr>
          <a:xfrm rot="-5400000">
            <a:off x="-45976" y="849745"/>
            <a:ext cx="631200" cy="28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 txBox="1"/>
          <p:nvPr>
            <p:ph type="title"/>
          </p:nvPr>
        </p:nvSpPr>
        <p:spPr>
          <a:xfrm>
            <a:off x="288647" y="506849"/>
            <a:ext cx="58272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1" type="body"/>
          </p:nvPr>
        </p:nvSpPr>
        <p:spPr>
          <a:xfrm>
            <a:off x="286394" y="2172647"/>
            <a:ext cx="6920700" cy="6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7004788" y="9693617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16"/>
          <p:cNvSpPr/>
          <p:nvPr/>
        </p:nvSpPr>
        <p:spPr>
          <a:xfrm>
            <a:off x="275078" y="1977194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819795" y="1977194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1364511" y="1977194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1909228" y="1977194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2453946" y="1977194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2998663" y="1977194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3543380" y="1977194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4088097" y="1977194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4632814" y="1977194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5177531" y="1977194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5722249" y="1977194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6266965" y="1977194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6811683" y="1977194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275078" y="3364129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819795" y="3364129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1364511" y="3364129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6"/>
          <p:cNvSpPr/>
          <p:nvPr/>
        </p:nvSpPr>
        <p:spPr>
          <a:xfrm>
            <a:off x="1909228" y="3364129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2453946" y="3364129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2998663" y="3364129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3543380" y="3364129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6"/>
          <p:cNvSpPr/>
          <p:nvPr/>
        </p:nvSpPr>
        <p:spPr>
          <a:xfrm>
            <a:off x="4088097" y="3364129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6"/>
          <p:cNvSpPr/>
          <p:nvPr/>
        </p:nvSpPr>
        <p:spPr>
          <a:xfrm>
            <a:off x="4632814" y="3364129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5177531" y="3364129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5722249" y="3364129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6"/>
          <p:cNvSpPr/>
          <p:nvPr/>
        </p:nvSpPr>
        <p:spPr>
          <a:xfrm>
            <a:off x="6266965" y="3364129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6"/>
          <p:cNvSpPr/>
          <p:nvPr/>
        </p:nvSpPr>
        <p:spPr>
          <a:xfrm>
            <a:off x="6811683" y="3364129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6"/>
          <p:cNvSpPr/>
          <p:nvPr/>
        </p:nvSpPr>
        <p:spPr>
          <a:xfrm>
            <a:off x="275078" y="475106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6"/>
          <p:cNvSpPr/>
          <p:nvPr/>
        </p:nvSpPr>
        <p:spPr>
          <a:xfrm>
            <a:off x="819795" y="475106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6"/>
          <p:cNvSpPr/>
          <p:nvPr/>
        </p:nvSpPr>
        <p:spPr>
          <a:xfrm>
            <a:off x="1364511" y="475106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1909228" y="475106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2453946" y="475106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2998663" y="475106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6"/>
          <p:cNvSpPr/>
          <p:nvPr/>
        </p:nvSpPr>
        <p:spPr>
          <a:xfrm>
            <a:off x="3543380" y="475106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4088097" y="475106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6"/>
          <p:cNvSpPr/>
          <p:nvPr/>
        </p:nvSpPr>
        <p:spPr>
          <a:xfrm>
            <a:off x="4632814" y="475106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5177531" y="475106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5722249" y="475106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6"/>
          <p:cNvSpPr/>
          <p:nvPr/>
        </p:nvSpPr>
        <p:spPr>
          <a:xfrm>
            <a:off x="6266965" y="475106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6"/>
          <p:cNvSpPr/>
          <p:nvPr/>
        </p:nvSpPr>
        <p:spPr>
          <a:xfrm>
            <a:off x="6811683" y="475106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6"/>
          <p:cNvSpPr/>
          <p:nvPr/>
        </p:nvSpPr>
        <p:spPr>
          <a:xfrm>
            <a:off x="275078" y="6138000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6"/>
          <p:cNvSpPr/>
          <p:nvPr/>
        </p:nvSpPr>
        <p:spPr>
          <a:xfrm>
            <a:off x="819795" y="6138000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6"/>
          <p:cNvSpPr/>
          <p:nvPr/>
        </p:nvSpPr>
        <p:spPr>
          <a:xfrm>
            <a:off x="1364511" y="6138000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6"/>
          <p:cNvSpPr/>
          <p:nvPr/>
        </p:nvSpPr>
        <p:spPr>
          <a:xfrm>
            <a:off x="1909228" y="6138000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2453946" y="6138000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6"/>
          <p:cNvSpPr/>
          <p:nvPr/>
        </p:nvSpPr>
        <p:spPr>
          <a:xfrm>
            <a:off x="2998663" y="6138000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6"/>
          <p:cNvSpPr/>
          <p:nvPr/>
        </p:nvSpPr>
        <p:spPr>
          <a:xfrm>
            <a:off x="3543380" y="6138000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6"/>
          <p:cNvSpPr/>
          <p:nvPr/>
        </p:nvSpPr>
        <p:spPr>
          <a:xfrm>
            <a:off x="4088097" y="6138000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6"/>
          <p:cNvSpPr/>
          <p:nvPr/>
        </p:nvSpPr>
        <p:spPr>
          <a:xfrm>
            <a:off x="4632814" y="6138000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6"/>
          <p:cNvSpPr/>
          <p:nvPr/>
        </p:nvSpPr>
        <p:spPr>
          <a:xfrm>
            <a:off x="5177531" y="6138000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6"/>
          <p:cNvSpPr/>
          <p:nvPr/>
        </p:nvSpPr>
        <p:spPr>
          <a:xfrm>
            <a:off x="5722249" y="6138000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6"/>
          <p:cNvSpPr/>
          <p:nvPr/>
        </p:nvSpPr>
        <p:spPr>
          <a:xfrm>
            <a:off x="6266965" y="6138000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6"/>
          <p:cNvSpPr/>
          <p:nvPr/>
        </p:nvSpPr>
        <p:spPr>
          <a:xfrm>
            <a:off x="6811683" y="6138000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6"/>
          <p:cNvSpPr/>
          <p:nvPr/>
        </p:nvSpPr>
        <p:spPr>
          <a:xfrm>
            <a:off x="275078" y="752493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6"/>
          <p:cNvSpPr/>
          <p:nvPr/>
        </p:nvSpPr>
        <p:spPr>
          <a:xfrm>
            <a:off x="819795" y="752493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6"/>
          <p:cNvSpPr/>
          <p:nvPr/>
        </p:nvSpPr>
        <p:spPr>
          <a:xfrm>
            <a:off x="1364511" y="752493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6"/>
          <p:cNvSpPr/>
          <p:nvPr/>
        </p:nvSpPr>
        <p:spPr>
          <a:xfrm>
            <a:off x="1909228" y="752493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6"/>
          <p:cNvSpPr/>
          <p:nvPr/>
        </p:nvSpPr>
        <p:spPr>
          <a:xfrm>
            <a:off x="2453946" y="752493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6"/>
          <p:cNvSpPr/>
          <p:nvPr/>
        </p:nvSpPr>
        <p:spPr>
          <a:xfrm>
            <a:off x="2998663" y="752493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3543380" y="752493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4088097" y="752493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4632814" y="752493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6"/>
          <p:cNvSpPr/>
          <p:nvPr/>
        </p:nvSpPr>
        <p:spPr>
          <a:xfrm>
            <a:off x="5177531" y="752493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6"/>
          <p:cNvSpPr/>
          <p:nvPr/>
        </p:nvSpPr>
        <p:spPr>
          <a:xfrm>
            <a:off x="5722249" y="752493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6"/>
          <p:cNvSpPr/>
          <p:nvPr/>
        </p:nvSpPr>
        <p:spPr>
          <a:xfrm>
            <a:off x="6266965" y="752493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6"/>
          <p:cNvSpPr/>
          <p:nvPr/>
        </p:nvSpPr>
        <p:spPr>
          <a:xfrm>
            <a:off x="6811683" y="752493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6"/>
          <p:cNvSpPr/>
          <p:nvPr/>
        </p:nvSpPr>
        <p:spPr>
          <a:xfrm>
            <a:off x="275078" y="8911871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6"/>
          <p:cNvSpPr/>
          <p:nvPr/>
        </p:nvSpPr>
        <p:spPr>
          <a:xfrm>
            <a:off x="819795" y="8911871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6"/>
          <p:cNvSpPr/>
          <p:nvPr/>
        </p:nvSpPr>
        <p:spPr>
          <a:xfrm>
            <a:off x="1364511" y="8911871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6"/>
          <p:cNvSpPr/>
          <p:nvPr/>
        </p:nvSpPr>
        <p:spPr>
          <a:xfrm>
            <a:off x="1909228" y="8911871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6"/>
          <p:cNvSpPr/>
          <p:nvPr/>
        </p:nvSpPr>
        <p:spPr>
          <a:xfrm>
            <a:off x="2453946" y="8911871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6"/>
          <p:cNvSpPr/>
          <p:nvPr/>
        </p:nvSpPr>
        <p:spPr>
          <a:xfrm>
            <a:off x="2998663" y="8911871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6"/>
          <p:cNvSpPr/>
          <p:nvPr/>
        </p:nvSpPr>
        <p:spPr>
          <a:xfrm>
            <a:off x="3543380" y="8911871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6"/>
          <p:cNvSpPr/>
          <p:nvPr/>
        </p:nvSpPr>
        <p:spPr>
          <a:xfrm>
            <a:off x="4088097" y="8911871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6"/>
          <p:cNvSpPr/>
          <p:nvPr/>
        </p:nvSpPr>
        <p:spPr>
          <a:xfrm>
            <a:off x="4632814" y="8911871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6"/>
          <p:cNvSpPr/>
          <p:nvPr/>
        </p:nvSpPr>
        <p:spPr>
          <a:xfrm>
            <a:off x="5177531" y="8911871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6"/>
          <p:cNvSpPr/>
          <p:nvPr/>
        </p:nvSpPr>
        <p:spPr>
          <a:xfrm>
            <a:off x="5722249" y="8911871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6"/>
          <p:cNvSpPr/>
          <p:nvPr/>
        </p:nvSpPr>
        <p:spPr>
          <a:xfrm>
            <a:off x="6266965" y="8911871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6"/>
          <p:cNvSpPr/>
          <p:nvPr/>
        </p:nvSpPr>
        <p:spPr>
          <a:xfrm>
            <a:off x="6811683" y="8911871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USTOM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7" y="0"/>
            <a:ext cx="7560000" cy="42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7"/>
          <p:cNvSpPr txBox="1"/>
          <p:nvPr>
            <p:ph type="title"/>
          </p:nvPr>
        </p:nvSpPr>
        <p:spPr>
          <a:xfrm>
            <a:off x="303756" y="3966496"/>
            <a:ext cx="3270900" cy="24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07" name="Google Shape;20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143" y="2894831"/>
            <a:ext cx="1070484" cy="354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1">
  <p:cSld name="CUSTOM_1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5" y="0"/>
            <a:ext cx="7560000" cy="42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8"/>
          <p:cNvSpPr txBox="1"/>
          <p:nvPr>
            <p:ph type="title"/>
          </p:nvPr>
        </p:nvSpPr>
        <p:spPr>
          <a:xfrm>
            <a:off x="303756" y="3966496"/>
            <a:ext cx="3270900" cy="24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11" name="Google Shape;2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143" y="2894831"/>
            <a:ext cx="1070484" cy="354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4" name="Google Shape;214;p19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5" name="Google Shape;215;p1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75% color - horizontal">
  <p:cSld name="1_plain slide - just foot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067494"/>
            <a:ext cx="7560000" cy="624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7164576" y="10164842"/>
            <a:ext cx="2934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327" y="10255922"/>
            <a:ext cx="334574" cy="11124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/>
        </p:nvSpPr>
        <p:spPr>
          <a:xfrm>
            <a:off x="403567" y="10147838"/>
            <a:ext cx="1296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6509359" y="10175610"/>
            <a:ext cx="8166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165" y="1903710"/>
            <a:ext cx="7560000" cy="81570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 rot="-5400000">
            <a:off x="-45976" y="849745"/>
            <a:ext cx="631200" cy="28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288647" y="506849"/>
            <a:ext cx="58272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286394" y="3281447"/>
            <a:ext cx="6920700" cy="6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siness">
  <p:cSld name="1_plain slide - just footer_1_5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7560000" cy="42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143" y="846908"/>
            <a:ext cx="1070484" cy="35493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/>
          <p:nvPr>
            <p:ph type="title"/>
          </p:nvPr>
        </p:nvSpPr>
        <p:spPr>
          <a:xfrm>
            <a:off x="303756" y="1918573"/>
            <a:ext cx="3270900" cy="24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subTitle"/>
          </p:nvPr>
        </p:nvSpPr>
        <p:spPr>
          <a:xfrm>
            <a:off x="322255" y="4566109"/>
            <a:ext cx="3096600" cy="12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Product">
  <p:cSld name="1_plain slide - just footer_1_4_1_1_1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7560000" cy="42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143" y="2998352"/>
            <a:ext cx="1070484" cy="35493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>
            <p:ph type="title"/>
          </p:nvPr>
        </p:nvSpPr>
        <p:spPr>
          <a:xfrm>
            <a:off x="303756" y="4070017"/>
            <a:ext cx="3270900" cy="24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subTitle"/>
          </p:nvPr>
        </p:nvSpPr>
        <p:spPr>
          <a:xfrm>
            <a:off x="322255" y="6717553"/>
            <a:ext cx="3096600" cy="12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siness 4">
  <p:cSld name="1_plain slide - just footer_1_4_1_1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165" y="0"/>
            <a:ext cx="7560000" cy="106920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143" y="846908"/>
            <a:ext cx="1070484" cy="35493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/>
          <p:nvPr>
            <p:ph type="title"/>
          </p:nvPr>
        </p:nvSpPr>
        <p:spPr>
          <a:xfrm>
            <a:off x="303756" y="1918573"/>
            <a:ext cx="3270900" cy="24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subTitle"/>
          </p:nvPr>
        </p:nvSpPr>
        <p:spPr>
          <a:xfrm>
            <a:off x="322255" y="4566109"/>
            <a:ext cx="3096600" cy="12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7538" y="2991099"/>
            <a:ext cx="4145186" cy="3062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ilder 1">
  <p:cSld name="1_plain slide - just footer_1_4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7560000" cy="42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143" y="846908"/>
            <a:ext cx="1070484" cy="35493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/>
          <p:nvPr>
            <p:ph type="title"/>
          </p:nvPr>
        </p:nvSpPr>
        <p:spPr>
          <a:xfrm>
            <a:off x="303756" y="1918573"/>
            <a:ext cx="3270900" cy="24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subTitle"/>
          </p:nvPr>
        </p:nvSpPr>
        <p:spPr>
          <a:xfrm>
            <a:off x="322255" y="4566109"/>
            <a:ext cx="3096600" cy="12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ilder 2">
  <p:cSld name="1_plain slide - just footer_1_4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165" y="0"/>
            <a:ext cx="7560000" cy="106920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35" y="1077723"/>
            <a:ext cx="6797962" cy="3823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143" y="846908"/>
            <a:ext cx="1070484" cy="35493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>
            <p:ph type="title"/>
          </p:nvPr>
        </p:nvSpPr>
        <p:spPr>
          <a:xfrm>
            <a:off x="303756" y="1918573"/>
            <a:ext cx="3270900" cy="24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" type="subTitle"/>
          </p:nvPr>
        </p:nvSpPr>
        <p:spPr>
          <a:xfrm>
            <a:off x="322255" y="4566109"/>
            <a:ext cx="3096600" cy="12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ilder 3">
  <p:cSld name="1_plain slide - just footer_1_4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7" y="0"/>
            <a:ext cx="7560000" cy="42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9"/>
          <p:cNvSpPr txBox="1"/>
          <p:nvPr>
            <p:ph type="title"/>
          </p:nvPr>
        </p:nvSpPr>
        <p:spPr>
          <a:xfrm>
            <a:off x="303756" y="1918573"/>
            <a:ext cx="3270900" cy="24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subTitle"/>
          </p:nvPr>
        </p:nvSpPr>
        <p:spPr>
          <a:xfrm>
            <a:off x="322255" y="4566109"/>
            <a:ext cx="3096600" cy="12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58" name="Google Shape;5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143" y="846908"/>
            <a:ext cx="1070484" cy="354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66% color - vertical">
  <p:cSld name="1_plain slide - just footer_3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>
            <a:off x="2709475" y="0"/>
            <a:ext cx="4850700" cy="100566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0"/>
          <p:cNvSpPr/>
          <p:nvPr/>
        </p:nvSpPr>
        <p:spPr>
          <a:xfrm>
            <a:off x="0" y="10067494"/>
            <a:ext cx="7560000" cy="624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0"/>
          <p:cNvSpPr txBox="1"/>
          <p:nvPr/>
        </p:nvSpPr>
        <p:spPr>
          <a:xfrm>
            <a:off x="7164576" y="10164842"/>
            <a:ext cx="2934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327" y="10255922"/>
            <a:ext cx="334574" cy="11124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 txBox="1"/>
          <p:nvPr/>
        </p:nvSpPr>
        <p:spPr>
          <a:xfrm>
            <a:off x="403567" y="10147838"/>
            <a:ext cx="1296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0"/>
          <p:cNvSpPr txBox="1"/>
          <p:nvPr/>
        </p:nvSpPr>
        <p:spPr>
          <a:xfrm>
            <a:off x="6509359" y="10175610"/>
            <a:ext cx="8166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0"/>
          <p:cNvSpPr/>
          <p:nvPr/>
        </p:nvSpPr>
        <p:spPr>
          <a:xfrm rot="-5400000">
            <a:off x="-45976" y="849745"/>
            <a:ext cx="631200" cy="28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288647" y="506849"/>
            <a:ext cx="22452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3120154" y="506849"/>
            <a:ext cx="4205700" cy="89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7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luke.s@company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/>
          <p:nvPr/>
        </p:nvSpPr>
        <p:spPr>
          <a:xfrm>
            <a:off x="227271" y="1459500"/>
            <a:ext cx="73200" cy="263700"/>
          </a:xfrm>
          <a:prstGeom prst="rect">
            <a:avLst/>
          </a:prstGeom>
          <a:solidFill>
            <a:srgbClr val="D1E9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221" name="Google Shape;221;p20"/>
          <p:cNvSpPr txBox="1"/>
          <p:nvPr/>
        </p:nvSpPr>
        <p:spPr>
          <a:xfrm>
            <a:off x="357621" y="1406700"/>
            <a:ext cx="6477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1. Your first Implementation/Content Delivery is only the beginning. </a:t>
            </a:r>
            <a:endParaRPr b="1"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p20"/>
          <p:cNvSpPr txBox="1"/>
          <p:nvPr/>
        </p:nvSpPr>
        <p:spPr>
          <a:xfrm>
            <a:off x="263900" y="1748950"/>
            <a:ext cx="71538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This is the start of an ongoing partnership with the Center of Excellence. Leveraging a digital adoption tool requires an ongoing partnership and commitment to iterative, data-driven discovery of new projects and opportunities.</a:t>
            </a:r>
            <a:endParaRPr b="1" sz="9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23" name="Google Shape;223;p20"/>
          <p:cNvGrpSpPr/>
          <p:nvPr/>
        </p:nvGrpSpPr>
        <p:grpSpPr>
          <a:xfrm rot="6362333">
            <a:off x="2327450" y="2431927"/>
            <a:ext cx="2459350" cy="2554462"/>
            <a:chOff x="2820225" y="891450"/>
            <a:chExt cx="3175200" cy="3175200"/>
          </a:xfrm>
        </p:grpSpPr>
        <p:sp>
          <p:nvSpPr>
            <p:cNvPr id="224" name="Google Shape;224;p20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fmla="val 5399801" name="adj1"/>
                <a:gd fmla="val 3012680" name="adj2"/>
                <a:gd fmla="val 6939" name="adj3"/>
              </a:avLst>
            </a:prstGeom>
            <a:solidFill>
              <a:srgbClr val="AAAAAA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0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AAAAAA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" name="Google Shape;226;p20"/>
          <p:cNvGrpSpPr/>
          <p:nvPr/>
        </p:nvGrpSpPr>
        <p:grpSpPr>
          <a:xfrm>
            <a:off x="1975719" y="3429970"/>
            <a:ext cx="1075033" cy="768439"/>
            <a:chOff x="2389575" y="2071477"/>
            <a:chExt cx="1332300" cy="914700"/>
          </a:xfrm>
        </p:grpSpPr>
        <p:sp>
          <p:nvSpPr>
            <p:cNvPr id="227" name="Google Shape;227;p20"/>
            <p:cNvSpPr/>
            <p:nvPr/>
          </p:nvSpPr>
          <p:spPr>
            <a:xfrm>
              <a:off x="2389575" y="2356477"/>
              <a:ext cx="1332300" cy="6297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anchorCtr="0" anchor="t" bIns="75600" lIns="75600" spcFirstLastPara="1" rIns="75600" wrap="square" tIns="75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Value realization and data-driven discovery of new project opportunities</a:t>
              </a:r>
              <a:endParaRPr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2389575" y="20714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Monitoring Value</a:t>
              </a:r>
              <a:endParaRPr sz="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9" name="Google Shape;229;p20"/>
          <p:cNvGrpSpPr/>
          <p:nvPr/>
        </p:nvGrpSpPr>
        <p:grpSpPr>
          <a:xfrm>
            <a:off x="3865100" y="4501659"/>
            <a:ext cx="1075044" cy="768475"/>
            <a:chOff x="4731061" y="2906615"/>
            <a:chExt cx="1332314" cy="995434"/>
          </a:xfrm>
        </p:grpSpPr>
        <p:sp>
          <p:nvSpPr>
            <p:cNvPr id="230" name="Google Shape;230;p20"/>
            <p:cNvSpPr/>
            <p:nvPr/>
          </p:nvSpPr>
          <p:spPr>
            <a:xfrm>
              <a:off x="4731061" y="3191349"/>
              <a:ext cx="1332300" cy="7107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anchorCtr="0" anchor="t" bIns="75600" lIns="75600" spcFirstLastPara="1" rIns="75600" wrap="square" tIns="75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7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Submission of intake, creation of business case, approval of project by CoE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4731075" y="2906615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Intake &amp; Approval</a:t>
              </a:r>
              <a:endParaRPr sz="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32" name="Google Shape;232;p20"/>
          <p:cNvGrpSpPr/>
          <p:nvPr/>
        </p:nvGrpSpPr>
        <p:grpSpPr>
          <a:xfrm>
            <a:off x="2253813" y="4501471"/>
            <a:ext cx="1075045" cy="758732"/>
            <a:chOff x="2734175" y="3367177"/>
            <a:chExt cx="1332315" cy="982813"/>
          </a:xfrm>
        </p:grpSpPr>
        <p:sp>
          <p:nvSpPr>
            <p:cNvPr id="233" name="Google Shape;233;p20"/>
            <p:cNvSpPr/>
            <p:nvPr/>
          </p:nvSpPr>
          <p:spPr>
            <a:xfrm>
              <a:off x="2734190" y="3652191"/>
              <a:ext cx="1332300" cy="6978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anchorCtr="0" anchor="t" bIns="75600" lIns="75600" spcFirstLastPara="1" rIns="75600" wrap="square" tIns="75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Discovery, solution design, content building, content go-live , hypercare </a:t>
              </a:r>
              <a:endParaRPr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2734175" y="33671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Content Delivery</a:t>
              </a:r>
              <a:endParaRPr sz="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5" name="Google Shape;235;p20"/>
          <p:cNvGrpSpPr/>
          <p:nvPr/>
        </p:nvGrpSpPr>
        <p:grpSpPr>
          <a:xfrm>
            <a:off x="4248831" y="3429998"/>
            <a:ext cx="1075033" cy="743377"/>
            <a:chOff x="5206575" y="2071477"/>
            <a:chExt cx="1332300" cy="914700"/>
          </a:xfrm>
        </p:grpSpPr>
        <p:sp>
          <p:nvSpPr>
            <p:cNvPr id="236" name="Google Shape;236;p20"/>
            <p:cNvSpPr/>
            <p:nvPr/>
          </p:nvSpPr>
          <p:spPr>
            <a:xfrm>
              <a:off x="5206575" y="2356477"/>
              <a:ext cx="1332300" cy="6297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anchorCtr="0" anchor="t" bIns="75600" lIns="75600" spcFirstLastPara="1" rIns="75600" wrap="square" tIns="75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7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Goal-setting and identification of potential use-cases 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5206575" y="20714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Strategic Planning</a:t>
              </a:r>
              <a:endParaRPr sz="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38" name="Google Shape;238;p20"/>
          <p:cNvSpPr txBox="1"/>
          <p:nvPr/>
        </p:nvSpPr>
        <p:spPr>
          <a:xfrm>
            <a:off x="2917227" y="2675959"/>
            <a:ext cx="1279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Maintenance &amp; Continuous Evolution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p20"/>
          <p:cNvSpPr/>
          <p:nvPr/>
        </p:nvSpPr>
        <p:spPr>
          <a:xfrm>
            <a:off x="227271" y="5802900"/>
            <a:ext cx="73200" cy="263700"/>
          </a:xfrm>
          <a:prstGeom prst="rect">
            <a:avLst/>
          </a:prstGeom>
          <a:solidFill>
            <a:srgbClr val="D1E9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240" name="Google Shape;240;p20"/>
          <p:cNvSpPr txBox="1"/>
          <p:nvPr/>
        </p:nvSpPr>
        <p:spPr>
          <a:xfrm>
            <a:off x="357621" y="5700325"/>
            <a:ext cx="64773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2. Though the Center of Excellence covers licensing, Business Units are responsible for Development (Initial) and Run &amp; Support (Ongoing) costs.</a:t>
            </a:r>
            <a:endParaRPr b="1"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p20"/>
          <p:cNvSpPr txBox="1"/>
          <p:nvPr/>
        </p:nvSpPr>
        <p:spPr>
          <a:xfrm>
            <a:off x="340100" y="6248050"/>
            <a:ext cx="43272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# of User Workflows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Level of translation support (+ # of languages)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Level of accessibility support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p20"/>
          <p:cNvSpPr/>
          <p:nvPr/>
        </p:nvSpPr>
        <p:spPr>
          <a:xfrm>
            <a:off x="0" y="-61325"/>
            <a:ext cx="7560000" cy="14109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D1E9FB"/>
              </a:highlight>
            </a:endParaRPr>
          </a:p>
        </p:txBody>
      </p:sp>
      <p:sp>
        <p:nvSpPr>
          <p:cNvPr id="243" name="Google Shape;243;p20"/>
          <p:cNvSpPr txBox="1"/>
          <p:nvPr/>
        </p:nvSpPr>
        <p:spPr>
          <a:xfrm>
            <a:off x="2274200" y="530050"/>
            <a:ext cx="5143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Lato"/>
                <a:ea typeface="Lato"/>
                <a:cs typeface="Lato"/>
                <a:sym typeface="Lato"/>
              </a:rPr>
              <a:t>CoE Rules of Engagement </a:t>
            </a:r>
            <a:endParaRPr b="1"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p20"/>
          <p:cNvSpPr txBox="1"/>
          <p:nvPr/>
        </p:nvSpPr>
        <p:spPr>
          <a:xfrm>
            <a:off x="4216450" y="6262963"/>
            <a:ext cx="36684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Requested Go-Live Timeline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Whether site access can be provided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Level of accessibility support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" name="Google Shape;245;p20"/>
          <p:cNvSpPr txBox="1"/>
          <p:nvPr/>
        </p:nvSpPr>
        <p:spPr>
          <a:xfrm>
            <a:off x="433825" y="7495825"/>
            <a:ext cx="65196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Ongoing Run &amp; Support cost</a:t>
            </a:r>
            <a:r>
              <a:rPr lang="en" sz="11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(required for each project) will be estimated at ~50% of the Development cost and will be billed on an annual basis to include: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6" name="Google Shape;246;p20"/>
          <p:cNvSpPr txBox="1"/>
          <p:nvPr/>
        </p:nvSpPr>
        <p:spPr>
          <a:xfrm>
            <a:off x="303475" y="8083450"/>
            <a:ext cx="34683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Proactive maintenance for up to 4 releases/year on primary deliverables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p20"/>
          <p:cNvSpPr txBox="1"/>
          <p:nvPr/>
        </p:nvSpPr>
        <p:spPr>
          <a:xfrm>
            <a:off x="3932400" y="8083450"/>
            <a:ext cx="3149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Reactive maintenance and support for issues and bugs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p20"/>
          <p:cNvSpPr txBox="1"/>
          <p:nvPr/>
        </p:nvSpPr>
        <p:spPr>
          <a:xfrm>
            <a:off x="376425" y="8776100"/>
            <a:ext cx="69966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following services are also provided by the Center of Excellence and </a:t>
            </a:r>
            <a:r>
              <a:rPr b="1" lang="en" sz="11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included in the delivery package</a:t>
            </a: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p20"/>
          <p:cNvSpPr txBox="1"/>
          <p:nvPr/>
        </p:nvSpPr>
        <p:spPr>
          <a:xfrm>
            <a:off x="303475" y="9169300"/>
            <a:ext cx="34683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Skilled Content Delivery Team (see page 3)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Value Reporting Templates (to be used by the Business Unit on a quarterly basis)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Access to self-sufficient enablement for WalkMe analytics platform (Insights)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p20"/>
          <p:cNvSpPr txBox="1"/>
          <p:nvPr/>
        </p:nvSpPr>
        <p:spPr>
          <a:xfrm>
            <a:off x="488725" y="6279150"/>
            <a:ext cx="651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Development cost</a:t>
            </a: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will be estimated on a project-by-project basis, based on the following variables:</a:t>
            </a:r>
            <a:endParaRPr/>
          </a:p>
        </p:txBody>
      </p:sp>
      <p:sp>
        <p:nvSpPr>
          <p:cNvPr id="251" name="Google Shape;251;p20"/>
          <p:cNvSpPr txBox="1"/>
          <p:nvPr/>
        </p:nvSpPr>
        <p:spPr>
          <a:xfrm>
            <a:off x="4034400" y="9169300"/>
            <a:ext cx="30477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Cadence with Product Admin/Owner to align on upcoming release dates/release scope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Cadence with BU executive sponsor to align on upcoming potential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p20"/>
          <p:cNvSpPr txBox="1"/>
          <p:nvPr/>
        </p:nvSpPr>
        <p:spPr>
          <a:xfrm>
            <a:off x="108600" y="931588"/>
            <a:ext cx="734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latin typeface="Lato"/>
                <a:ea typeface="Lato"/>
                <a:cs typeface="Lato"/>
                <a:sym typeface="Lato"/>
              </a:rPr>
              <a:t>Please read and ensure you understand the following about working with the Digital Adoption Center of Excellence at PMI. </a:t>
            </a:r>
            <a:endParaRPr i="1"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latin typeface="Lato"/>
                <a:ea typeface="Lato"/>
                <a:cs typeface="Lato"/>
                <a:sym typeface="Lato"/>
              </a:rPr>
              <a:t>Alignment with the following will create respectful, optimized relationships and maximize your technology investment.</a:t>
            </a:r>
            <a:endParaRPr i="1"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800">
                <a:latin typeface="Lato"/>
                <a:ea typeface="Lato"/>
                <a:cs typeface="Lato"/>
                <a:sym typeface="Lato"/>
              </a:rPr>
              <a:t>Ready to move forward? Fill out our Intake Form [Link here].</a:t>
            </a:r>
            <a:r>
              <a:rPr i="1" lang="en" sz="800">
                <a:latin typeface="Lato"/>
                <a:ea typeface="Lato"/>
                <a:cs typeface="Lato"/>
                <a:sym typeface="Lato"/>
              </a:rPr>
              <a:t>  </a:t>
            </a:r>
            <a:endParaRPr i="1"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p20"/>
          <p:cNvSpPr txBox="1"/>
          <p:nvPr/>
        </p:nvSpPr>
        <p:spPr>
          <a:xfrm>
            <a:off x="0" y="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Questions?</a:t>
            </a:r>
            <a:endParaRPr i="1"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ato"/>
              <a:buChar char="●"/>
            </a:pPr>
            <a:r>
              <a:rPr i="1"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Visit the WalkMe @ PMI Knowledge Base - Click here for our Frequently Asked Questions page </a:t>
            </a:r>
            <a:endParaRPr i="1"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ato"/>
              <a:buChar char="●"/>
            </a:pPr>
            <a:r>
              <a:rPr i="1"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Post in the WalkMe Teams Channel</a:t>
            </a:r>
            <a:endParaRPr i="1"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Lato"/>
              <a:buChar char="●"/>
            </a:pPr>
            <a:r>
              <a:rPr i="1"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Contact Luke Skywalker @ </a:t>
            </a:r>
            <a:r>
              <a:rPr i="1" lang="en" sz="8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luke.s@company.com</a:t>
            </a:r>
            <a:r>
              <a:rPr i="1"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i="1"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341571" y="6336300"/>
            <a:ext cx="73200" cy="263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255" name="Google Shape;255;p20"/>
          <p:cNvSpPr/>
          <p:nvPr/>
        </p:nvSpPr>
        <p:spPr>
          <a:xfrm>
            <a:off x="312996" y="7555500"/>
            <a:ext cx="73200" cy="263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256" name="Google Shape;256;p20"/>
          <p:cNvSpPr/>
          <p:nvPr/>
        </p:nvSpPr>
        <p:spPr>
          <a:xfrm>
            <a:off x="303471" y="8850900"/>
            <a:ext cx="73200" cy="263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257" name="Google Shape;257;p20"/>
          <p:cNvSpPr/>
          <p:nvPr/>
        </p:nvSpPr>
        <p:spPr>
          <a:xfrm>
            <a:off x="6077125" y="81675"/>
            <a:ext cx="1188600" cy="48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F4F8F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Your Logo Here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"/>
          <p:cNvSpPr/>
          <p:nvPr/>
        </p:nvSpPr>
        <p:spPr>
          <a:xfrm>
            <a:off x="0" y="-61325"/>
            <a:ext cx="7560000" cy="14109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D1E9FB"/>
              </a:highlight>
            </a:endParaRPr>
          </a:p>
        </p:txBody>
      </p:sp>
      <p:sp>
        <p:nvSpPr>
          <p:cNvPr id="263" name="Google Shape;263;p21"/>
          <p:cNvSpPr txBox="1"/>
          <p:nvPr/>
        </p:nvSpPr>
        <p:spPr>
          <a:xfrm>
            <a:off x="2274200" y="758650"/>
            <a:ext cx="5143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Lato"/>
                <a:ea typeface="Lato"/>
                <a:cs typeface="Lato"/>
                <a:sym typeface="Lato"/>
              </a:rPr>
              <a:t>CoE Rules of Engagement </a:t>
            </a:r>
            <a:endParaRPr b="1"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4" name="Google Shape;264;p21"/>
          <p:cNvSpPr/>
          <p:nvPr/>
        </p:nvSpPr>
        <p:spPr>
          <a:xfrm>
            <a:off x="227271" y="1535700"/>
            <a:ext cx="73200" cy="263700"/>
          </a:xfrm>
          <a:prstGeom prst="rect">
            <a:avLst/>
          </a:prstGeom>
          <a:solidFill>
            <a:srgbClr val="D1E9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265" name="Google Shape;265;p21"/>
          <p:cNvSpPr txBox="1"/>
          <p:nvPr/>
        </p:nvSpPr>
        <p:spPr>
          <a:xfrm>
            <a:off x="357621" y="1433125"/>
            <a:ext cx="64773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Your Content Delivery Team (provided by the CoE) will guide you through our standard methodology stages. </a:t>
            </a:r>
            <a:endParaRPr b="1"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6" name="Google Shape;266;p21"/>
          <p:cNvSpPr/>
          <p:nvPr/>
        </p:nvSpPr>
        <p:spPr>
          <a:xfrm>
            <a:off x="396300" y="2720700"/>
            <a:ext cx="6615000" cy="527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267" name="Google Shape;267;p21"/>
          <p:cNvSpPr/>
          <p:nvPr/>
        </p:nvSpPr>
        <p:spPr>
          <a:xfrm>
            <a:off x="396300" y="3292248"/>
            <a:ext cx="6615000" cy="527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268" name="Google Shape;268;p21"/>
          <p:cNvSpPr/>
          <p:nvPr/>
        </p:nvSpPr>
        <p:spPr>
          <a:xfrm>
            <a:off x="396300" y="3863796"/>
            <a:ext cx="6615000" cy="527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269" name="Google Shape;269;p21"/>
          <p:cNvSpPr/>
          <p:nvPr/>
        </p:nvSpPr>
        <p:spPr>
          <a:xfrm>
            <a:off x="1475037" y="2794554"/>
            <a:ext cx="853500" cy="380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3C40F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3C40FD"/>
                </a:solidFill>
                <a:latin typeface="Lato"/>
                <a:ea typeface="Lato"/>
                <a:cs typeface="Lato"/>
                <a:sym typeface="Lato"/>
              </a:rPr>
              <a:t>Discovery &amp; Governance</a:t>
            </a:r>
            <a:endParaRPr i="0" sz="900" u="none" cap="none" strike="noStrike">
              <a:solidFill>
                <a:srgbClr val="3C40F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0" name="Google Shape;270;p21"/>
          <p:cNvSpPr/>
          <p:nvPr/>
        </p:nvSpPr>
        <p:spPr>
          <a:xfrm>
            <a:off x="6058241" y="2794560"/>
            <a:ext cx="853500" cy="384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3C40F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3C40FD"/>
                </a:solidFill>
                <a:latin typeface="Lato"/>
                <a:ea typeface="Lato"/>
                <a:cs typeface="Lato"/>
                <a:sym typeface="Lato"/>
              </a:rPr>
              <a:t>Content Analysis </a:t>
            </a:r>
            <a:br>
              <a:rPr lang="en" sz="900">
                <a:solidFill>
                  <a:srgbClr val="3C40FD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900">
                <a:solidFill>
                  <a:srgbClr val="3C40FD"/>
                </a:solidFill>
                <a:latin typeface="Lato"/>
                <a:ea typeface="Lato"/>
                <a:cs typeface="Lato"/>
                <a:sym typeface="Lato"/>
              </a:rPr>
              <a:t>&amp; Iteration</a:t>
            </a:r>
            <a:endParaRPr i="0" sz="900" u="none" cap="none" strike="noStrike">
              <a:solidFill>
                <a:srgbClr val="3C40F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1480278" y="3379290"/>
            <a:ext cx="851700" cy="369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8E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008EFF"/>
                </a:solidFill>
                <a:latin typeface="Lato"/>
                <a:ea typeface="Lato"/>
                <a:cs typeface="Lato"/>
                <a:sym typeface="Lato"/>
              </a:rPr>
              <a:t>Opportunity Discovery</a:t>
            </a:r>
            <a:endParaRPr i="0" sz="900" u="none" cap="none" strike="noStrike">
              <a:solidFill>
                <a:srgbClr val="008E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p21"/>
          <p:cNvSpPr/>
          <p:nvPr/>
        </p:nvSpPr>
        <p:spPr>
          <a:xfrm>
            <a:off x="5037315" y="3376954"/>
            <a:ext cx="853500" cy="37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8E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rPr>
              <a:t>UAT</a:t>
            </a:r>
            <a:endParaRPr i="0" sz="900" u="none" cap="none" strike="noStrike">
              <a:solidFill>
                <a:srgbClr val="008E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3" name="Google Shape;273;p21"/>
          <p:cNvSpPr/>
          <p:nvPr/>
        </p:nvSpPr>
        <p:spPr>
          <a:xfrm>
            <a:off x="2661080" y="3939309"/>
            <a:ext cx="851700" cy="362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90B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090B3E"/>
                </a:solidFill>
                <a:latin typeface="Lato"/>
                <a:ea typeface="Lato"/>
                <a:cs typeface="Lato"/>
                <a:sym typeface="Lato"/>
              </a:rPr>
              <a:t>Content Creation</a:t>
            </a:r>
            <a:endParaRPr i="0" sz="900" u="none" cap="none" strike="noStrike">
              <a:solidFill>
                <a:srgbClr val="090B3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4" name="Google Shape;274;p21"/>
          <p:cNvSpPr/>
          <p:nvPr/>
        </p:nvSpPr>
        <p:spPr>
          <a:xfrm>
            <a:off x="5113520" y="3940088"/>
            <a:ext cx="853500" cy="360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90B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090B3E"/>
                </a:solidFill>
                <a:latin typeface="Lato"/>
                <a:ea typeface="Lato"/>
                <a:cs typeface="Lato"/>
                <a:sym typeface="Lato"/>
              </a:rPr>
              <a:t>QA &amp; Fix</a:t>
            </a:r>
            <a:endParaRPr i="0" sz="900" u="none" cap="none" strike="noStrike">
              <a:solidFill>
                <a:srgbClr val="090B3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5" name="Google Shape;275;p21"/>
          <p:cNvSpPr/>
          <p:nvPr/>
        </p:nvSpPr>
        <p:spPr>
          <a:xfrm>
            <a:off x="5037315" y="2794560"/>
            <a:ext cx="853500" cy="384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3C40F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3C40FD"/>
                </a:solidFill>
                <a:latin typeface="Lato"/>
                <a:ea typeface="Lato"/>
                <a:cs typeface="Lato"/>
                <a:sym typeface="Lato"/>
              </a:rPr>
              <a:t>Go-Live</a:t>
            </a:r>
            <a:endParaRPr i="0" sz="900" u="none" cap="none" strike="noStrike">
              <a:solidFill>
                <a:srgbClr val="3C40F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6" name="Google Shape;276;p21"/>
          <p:cNvSpPr txBox="1"/>
          <p:nvPr/>
        </p:nvSpPr>
        <p:spPr>
          <a:xfrm>
            <a:off x="475201" y="2753846"/>
            <a:ext cx="9258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3C40FD"/>
                </a:solidFill>
                <a:latin typeface="Lato"/>
                <a:ea typeface="Lato"/>
                <a:cs typeface="Lato"/>
                <a:sym typeface="Lato"/>
              </a:rPr>
              <a:t>Project Manager</a:t>
            </a:r>
            <a:endParaRPr b="1" sz="900">
              <a:solidFill>
                <a:srgbClr val="3C40FD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3C40FD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3C40FD"/>
                </a:solidFill>
                <a:latin typeface="Lato"/>
                <a:ea typeface="Lato"/>
                <a:cs typeface="Lato"/>
                <a:sym typeface="Lato"/>
              </a:rPr>
              <a:t>Exec Sponsor</a:t>
            </a:r>
            <a:endParaRPr b="1" sz="900">
              <a:solidFill>
                <a:srgbClr val="3C40F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7" name="Google Shape;277;p21"/>
          <p:cNvSpPr txBox="1"/>
          <p:nvPr/>
        </p:nvSpPr>
        <p:spPr>
          <a:xfrm>
            <a:off x="451238" y="3296187"/>
            <a:ext cx="97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8EFF"/>
                </a:solidFill>
                <a:latin typeface="Lato"/>
                <a:ea typeface="Lato"/>
                <a:cs typeface="Lato"/>
                <a:sym typeface="Lato"/>
              </a:rPr>
              <a:t>Subject Matter Expert </a:t>
            </a:r>
            <a:endParaRPr b="1" sz="900">
              <a:solidFill>
                <a:srgbClr val="008E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8EFF"/>
                </a:solidFill>
                <a:latin typeface="Lato"/>
                <a:ea typeface="Lato"/>
                <a:cs typeface="Lato"/>
                <a:sym typeface="Lato"/>
              </a:rPr>
              <a:t>UX/CX Expert</a:t>
            </a:r>
            <a:endParaRPr b="1" sz="900">
              <a:solidFill>
                <a:srgbClr val="008E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" name="Google Shape;278;p21"/>
          <p:cNvSpPr txBox="1"/>
          <p:nvPr/>
        </p:nvSpPr>
        <p:spPr>
          <a:xfrm>
            <a:off x="451238" y="3871672"/>
            <a:ext cx="97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90B3E"/>
                </a:solidFill>
                <a:latin typeface="Lato"/>
                <a:ea typeface="Lato"/>
                <a:cs typeface="Lato"/>
                <a:sym typeface="Lato"/>
              </a:rPr>
              <a:t>Solution Builder</a:t>
            </a:r>
            <a:endParaRPr b="1" sz="900">
              <a:solidFill>
                <a:srgbClr val="090B3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9" name="Google Shape;279;p21"/>
          <p:cNvSpPr/>
          <p:nvPr/>
        </p:nvSpPr>
        <p:spPr>
          <a:xfrm>
            <a:off x="2584888" y="3379290"/>
            <a:ext cx="851700" cy="369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8E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008EFF"/>
                </a:solidFill>
                <a:latin typeface="Lato"/>
                <a:ea typeface="Lato"/>
                <a:cs typeface="Lato"/>
                <a:sym typeface="Lato"/>
              </a:rPr>
              <a:t>Solution Design</a:t>
            </a:r>
            <a:endParaRPr i="0" sz="900" u="none" cap="none" strike="noStrike">
              <a:solidFill>
                <a:srgbClr val="008E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0" name="Google Shape;280;p21"/>
          <p:cNvSpPr/>
          <p:nvPr/>
        </p:nvSpPr>
        <p:spPr>
          <a:xfrm>
            <a:off x="3887293" y="3939309"/>
            <a:ext cx="851700" cy="362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90B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090B3E"/>
                </a:solidFill>
                <a:latin typeface="Lato"/>
                <a:ea typeface="Lato"/>
                <a:cs typeface="Lato"/>
                <a:sym typeface="Lato"/>
              </a:rPr>
              <a:t>Content Review</a:t>
            </a:r>
            <a:endParaRPr i="0" sz="900" u="none" cap="none" strike="noStrike">
              <a:solidFill>
                <a:srgbClr val="090B3E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1" name="Google Shape;281;p21"/>
          <p:cNvCxnSpPr>
            <a:stCxn id="269" idx="2"/>
            <a:endCxn id="271" idx="0"/>
          </p:cNvCxnSpPr>
          <p:nvPr/>
        </p:nvCxnSpPr>
        <p:spPr>
          <a:xfrm>
            <a:off x="1901787" y="3174654"/>
            <a:ext cx="4200" cy="2046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21"/>
          <p:cNvCxnSpPr/>
          <p:nvPr/>
        </p:nvCxnSpPr>
        <p:spPr>
          <a:xfrm>
            <a:off x="5462039" y="3174836"/>
            <a:ext cx="4200" cy="2049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21"/>
          <p:cNvCxnSpPr>
            <a:stCxn id="275" idx="3"/>
            <a:endCxn id="270" idx="1"/>
          </p:cNvCxnSpPr>
          <p:nvPr/>
        </p:nvCxnSpPr>
        <p:spPr>
          <a:xfrm>
            <a:off x="5890815" y="2987010"/>
            <a:ext cx="1674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" name="Google Shape;284;p21"/>
          <p:cNvCxnSpPr>
            <a:stCxn id="271" idx="3"/>
          </p:cNvCxnSpPr>
          <p:nvPr/>
        </p:nvCxnSpPr>
        <p:spPr>
          <a:xfrm>
            <a:off x="2331978" y="3564090"/>
            <a:ext cx="2526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21"/>
          <p:cNvCxnSpPr>
            <a:endCxn id="280" idx="1"/>
          </p:cNvCxnSpPr>
          <p:nvPr/>
        </p:nvCxnSpPr>
        <p:spPr>
          <a:xfrm>
            <a:off x="3512893" y="4120509"/>
            <a:ext cx="3744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6" name="Google Shape;286;p21"/>
          <p:cNvCxnSpPr/>
          <p:nvPr/>
        </p:nvCxnSpPr>
        <p:spPr>
          <a:xfrm>
            <a:off x="5461970" y="3758888"/>
            <a:ext cx="2100" cy="1812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21"/>
          <p:cNvCxnSpPr/>
          <p:nvPr/>
        </p:nvCxnSpPr>
        <p:spPr>
          <a:xfrm>
            <a:off x="3009738" y="3753719"/>
            <a:ext cx="2100" cy="1812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21"/>
          <p:cNvCxnSpPr/>
          <p:nvPr/>
        </p:nvCxnSpPr>
        <p:spPr>
          <a:xfrm>
            <a:off x="4743457" y="4127589"/>
            <a:ext cx="3744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9" name="Google Shape;289;p21"/>
          <p:cNvSpPr txBox="1"/>
          <p:nvPr/>
        </p:nvSpPr>
        <p:spPr>
          <a:xfrm>
            <a:off x="300475" y="1985525"/>
            <a:ext cx="7005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Once your project is approved, granular time estimates will be provided for each stage of your journey so you can plan accordingly. 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0" name="Google Shape;290;p21"/>
          <p:cNvSpPr txBox="1"/>
          <p:nvPr/>
        </p:nvSpPr>
        <p:spPr>
          <a:xfrm>
            <a:off x="348100" y="4585525"/>
            <a:ext cx="6663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Content delivery timelines can be accelerated if a Business Unit respects the following: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1" name="Google Shape;291;p21"/>
          <p:cNvSpPr txBox="1"/>
          <p:nvPr/>
        </p:nvSpPr>
        <p:spPr>
          <a:xfrm>
            <a:off x="475200" y="5014400"/>
            <a:ext cx="3163500" cy="26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Executives are in-sync and aligned to vision, “definition of done”, measurement of success, and optimal  outcomes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Business Unit provides site access to a stable lower environment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Stakeholders are identified and have enough bandwidth (see page 3)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System has a unique way of identifying users in the underlying code (attribute, variable, etc)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" name="Google Shape;292;p21"/>
          <p:cNvSpPr txBox="1"/>
          <p:nvPr/>
        </p:nvSpPr>
        <p:spPr>
          <a:xfrm>
            <a:off x="3887300" y="5229900"/>
            <a:ext cx="3000000" cy="19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Stakeholders have h</a:t>
            </a: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igh responsiveness and adhere to proposed communication cadence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Stakeholder </a:t>
            </a: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hierarchy +  authority/decision making power is agreed upon early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Flexibility is allowed in potentially scoping to a smaller, more agile first solution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3" name="Google Shape;293;p21"/>
          <p:cNvSpPr/>
          <p:nvPr/>
        </p:nvSpPr>
        <p:spPr>
          <a:xfrm>
            <a:off x="303471" y="7479300"/>
            <a:ext cx="73200" cy="263700"/>
          </a:xfrm>
          <a:prstGeom prst="rect">
            <a:avLst/>
          </a:prstGeom>
          <a:solidFill>
            <a:srgbClr val="D1E9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294" name="Google Shape;294;p21"/>
          <p:cNvSpPr txBox="1"/>
          <p:nvPr/>
        </p:nvSpPr>
        <p:spPr>
          <a:xfrm>
            <a:off x="433821" y="7376725"/>
            <a:ext cx="64773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You are </a:t>
            </a: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responsible</a:t>
            </a: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for providing value updates to the Center of Excellence on a </a:t>
            </a: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quarterly</a:t>
            </a: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basis.</a:t>
            </a:r>
            <a:endParaRPr b="1"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95" name="Google Shape;295;p21"/>
          <p:cNvCxnSpPr/>
          <p:nvPr/>
        </p:nvCxnSpPr>
        <p:spPr>
          <a:xfrm flipH="1" rot="10800000">
            <a:off x="514350" y="9753775"/>
            <a:ext cx="6524700" cy="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96" name="Google Shape;296;p21"/>
          <p:cNvCxnSpPr/>
          <p:nvPr/>
        </p:nvCxnSpPr>
        <p:spPr>
          <a:xfrm>
            <a:off x="562000" y="9767125"/>
            <a:ext cx="18384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97" name="Google Shape;297;p21"/>
          <p:cNvCxnSpPr/>
          <p:nvPr/>
        </p:nvCxnSpPr>
        <p:spPr>
          <a:xfrm flipH="1" rot="10800000">
            <a:off x="2390875" y="9752950"/>
            <a:ext cx="1560300" cy="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98" name="Google Shape;298;p21"/>
          <p:cNvCxnSpPr/>
          <p:nvPr/>
        </p:nvCxnSpPr>
        <p:spPr>
          <a:xfrm flipH="1" rot="10800000">
            <a:off x="4229275" y="9752125"/>
            <a:ext cx="12096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99" name="Google Shape;299;p21"/>
          <p:cNvSpPr txBox="1"/>
          <p:nvPr/>
        </p:nvSpPr>
        <p:spPr>
          <a:xfrm>
            <a:off x="227275" y="9771775"/>
            <a:ext cx="85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Content Go-Live 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0" name="Google Shape;300;p21"/>
          <p:cNvSpPr txBox="1"/>
          <p:nvPr/>
        </p:nvSpPr>
        <p:spPr>
          <a:xfrm>
            <a:off x="1960825" y="9768650"/>
            <a:ext cx="851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Quarterly Value Reporting 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1" name="Google Shape;301;p21"/>
          <p:cNvSpPr txBox="1"/>
          <p:nvPr/>
        </p:nvSpPr>
        <p:spPr>
          <a:xfrm>
            <a:off x="3554175" y="9768650"/>
            <a:ext cx="851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Quarterly Value Reporting 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2" name="Google Shape;302;p21"/>
          <p:cNvSpPr txBox="1"/>
          <p:nvPr/>
        </p:nvSpPr>
        <p:spPr>
          <a:xfrm>
            <a:off x="5030550" y="9740075"/>
            <a:ext cx="851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Quarterly Value Reporting 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3" name="Google Shape;303;p21"/>
          <p:cNvSpPr txBox="1"/>
          <p:nvPr/>
        </p:nvSpPr>
        <p:spPr>
          <a:xfrm>
            <a:off x="6566000" y="9768650"/>
            <a:ext cx="851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Quarterly Value Reporting 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4" name="Google Shape;304;p21"/>
          <p:cNvSpPr txBox="1"/>
          <p:nvPr/>
        </p:nvSpPr>
        <p:spPr>
          <a:xfrm>
            <a:off x="562000" y="7944100"/>
            <a:ext cx="31044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CoE will provide: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5" name="Google Shape;305;p21"/>
          <p:cNvSpPr txBox="1"/>
          <p:nvPr/>
        </p:nvSpPr>
        <p:spPr>
          <a:xfrm>
            <a:off x="514350" y="8268200"/>
            <a:ext cx="33732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Access to WalkMe </a:t>
            </a: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engagement data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Enablement on WalkMe analytics platform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Strategy &amp; example value narrative approaches/metrics to consider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Reporting frameworks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6" name="Google Shape;306;p21"/>
          <p:cNvSpPr txBox="1"/>
          <p:nvPr/>
        </p:nvSpPr>
        <p:spPr>
          <a:xfrm>
            <a:off x="4040275" y="8185500"/>
            <a:ext cx="30000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Identifying </a:t>
            </a: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metrics of interest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Identifying ownership and method of tracking (e.g. dashboards, reporting mechanisms)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Submitting numbers to CoE Program Leads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7" name="Google Shape;307;p21"/>
          <p:cNvSpPr txBox="1"/>
          <p:nvPr/>
        </p:nvSpPr>
        <p:spPr>
          <a:xfrm>
            <a:off x="3988075" y="7944100"/>
            <a:ext cx="3104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Business Unit is responsible for: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8" name="Google Shape;308;p21"/>
          <p:cNvCxnSpPr>
            <a:stCxn id="299" idx="0"/>
          </p:cNvCxnSpPr>
          <p:nvPr/>
        </p:nvCxnSpPr>
        <p:spPr>
          <a:xfrm flipH="1" rot="10800000">
            <a:off x="653125" y="9760675"/>
            <a:ext cx="6614700" cy="111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9" name="Google Shape;309;p21"/>
          <p:cNvSpPr/>
          <p:nvPr/>
        </p:nvSpPr>
        <p:spPr>
          <a:xfrm>
            <a:off x="6077125" y="81675"/>
            <a:ext cx="1188600" cy="48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F4F8F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Your Logo Here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" name="Google Shape;314;p22"/>
          <p:cNvGraphicFramePr/>
          <p:nvPr/>
        </p:nvGraphicFramePr>
        <p:xfrm>
          <a:off x="219242" y="48958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{EAFBDAF2-AEC5-4326-8DBA-EBB757C31CF0}</a:tableStyleId>
              </a:tblPr>
              <a:tblGrid>
                <a:gridCol w="972500"/>
                <a:gridCol w="2749000"/>
                <a:gridCol w="1141125"/>
                <a:gridCol w="1041600"/>
                <a:gridCol w="1064925"/>
              </a:tblGrid>
              <a:tr h="583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Role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Responsibilities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Most Commonly</a:t>
                      </a:r>
                      <a:endParaRPr b="1" sz="9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Content Develop-</a:t>
                      </a:r>
                      <a:endParaRPr b="1" sz="9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ment</a:t>
                      </a:r>
                      <a:endParaRPr b="1" sz="9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Ongoing Maintenance</a:t>
                      </a:r>
                      <a:endParaRPr b="1" sz="9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95959"/>
                    </a:solidFill>
                  </a:tcPr>
                </a:tc>
              </a:tr>
              <a:tr h="85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Steering Committee/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Portfolio Lead</a:t>
                      </a:r>
                      <a:endParaRPr b="1"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-Recipient of upward reporting on project progress and value 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-Decision maker on contractual terms/resourcing/budget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-Informed of final project </a:t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CXO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Senior Vice President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Other Senior Leadership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2-4 hours per project</a:t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2-3 hours per quarter</a:t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</a:tr>
              <a:tr h="716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Function Lead/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Department Lead</a:t>
                      </a:r>
                      <a:endParaRPr b="1" sz="9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-Defines success criteria and ensures WalkMe content supports business objectives. -Communicates the value of each engagement back to the business</a:t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-Provides final approval of project</a:t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Department Manager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Department Director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Product Owner </a:t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5-8 hours per project</a:t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2-15 hours per quarter</a:t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</a:tr>
              <a:tr h="1405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Subject Matter Expert(s) </a:t>
                      </a:r>
                      <a:endParaRPr b="1" sz="9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-Process, application, and best practice expert. </a:t>
                      </a:r>
                      <a:b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-Provides insights to ensure a valuable, high quality solution.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-Tests workflows to confirm process comprehensiveness and precision of addressing business objectives 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Power User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Information Systems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Systems Administrator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UX/CX Experts</a:t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15-30 hours per project</a:t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2-15 hours per quarter</a:t>
                      </a:r>
                      <a:endParaRPr sz="9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</a:tr>
              <a:tr h="85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Technical Lead(s)</a:t>
                      </a:r>
                      <a:endParaRPr b="1" sz="9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-Coordinates IT related tasks such as deployment, defining segmentation variables, and security reviews. </a:t>
                      </a:r>
                      <a:b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-Understands how to deploy plugins or add snippet to the codebase. 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IT Manager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Application Developer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5-10 hours per app onboarding (If application is new to WalkMe)</a:t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1 hour per quarter </a:t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</a:tr>
              <a:tr h="716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Business Analyst</a:t>
                      </a:r>
                      <a:endParaRPr b="1" sz="9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-Coordinates setup of dashboards and reporting capabilities for department to measure quantified value with internal metrics 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Business Analyst 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Business Intelligence 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5-10 hours per app onboarding </a:t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2-5 hours per quarter</a:t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</a:tr>
            </a:tbl>
          </a:graphicData>
        </a:graphic>
      </p:graphicFrame>
      <p:sp>
        <p:nvSpPr>
          <p:cNvPr id="315" name="Google Shape;315;p22"/>
          <p:cNvSpPr/>
          <p:nvPr/>
        </p:nvSpPr>
        <p:spPr>
          <a:xfrm>
            <a:off x="151071" y="1583338"/>
            <a:ext cx="73200" cy="263700"/>
          </a:xfrm>
          <a:prstGeom prst="rect">
            <a:avLst/>
          </a:prstGeom>
          <a:solidFill>
            <a:srgbClr val="D1E9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316" name="Google Shape;316;p22"/>
          <p:cNvSpPr txBox="1"/>
          <p:nvPr/>
        </p:nvSpPr>
        <p:spPr>
          <a:xfrm>
            <a:off x="295325" y="1465800"/>
            <a:ext cx="70839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5. You are required to bring stakeholders committed to the WalkMe relationship and </a:t>
            </a: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aligning</a:t>
            </a: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with required </a:t>
            </a: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responsibilities</a:t>
            </a: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b="1"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7" name="Google Shape;317;p22"/>
          <p:cNvSpPr/>
          <p:nvPr/>
        </p:nvSpPr>
        <p:spPr>
          <a:xfrm>
            <a:off x="0" y="-61325"/>
            <a:ext cx="7560000" cy="14109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D1E9FB"/>
              </a:highlight>
            </a:endParaRPr>
          </a:p>
        </p:txBody>
      </p:sp>
      <p:sp>
        <p:nvSpPr>
          <p:cNvPr id="318" name="Google Shape;318;p22"/>
          <p:cNvSpPr txBox="1"/>
          <p:nvPr/>
        </p:nvSpPr>
        <p:spPr>
          <a:xfrm>
            <a:off x="2274200" y="758650"/>
            <a:ext cx="5143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Lato"/>
                <a:ea typeface="Lato"/>
                <a:cs typeface="Lato"/>
                <a:sym typeface="Lato"/>
              </a:rPr>
              <a:t>CoE </a:t>
            </a:r>
            <a:r>
              <a:rPr b="1" lang="en" sz="2300">
                <a:latin typeface="Lato"/>
                <a:ea typeface="Lato"/>
                <a:cs typeface="Lato"/>
                <a:sym typeface="Lato"/>
              </a:rPr>
              <a:t>Rules of Engagement </a:t>
            </a:r>
            <a:endParaRPr b="1" sz="2300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319" name="Google Shape;319;p22"/>
          <p:cNvGraphicFramePr/>
          <p:nvPr/>
        </p:nvGraphicFramePr>
        <p:xfrm>
          <a:off x="219255" y="23985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{EAFBDAF2-AEC5-4326-8DBA-EBB757C31CF0}</a:tableStyleId>
              </a:tblPr>
              <a:tblGrid>
                <a:gridCol w="1881100"/>
                <a:gridCol w="5317350"/>
              </a:tblGrid>
              <a:tr h="394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800">
                          <a:latin typeface="Lato"/>
                          <a:ea typeface="Lato"/>
                          <a:cs typeface="Lato"/>
                          <a:sym typeface="Lato"/>
                        </a:rPr>
                        <a:t>Project Manager</a:t>
                      </a:r>
                      <a:endParaRPr b="1" sz="8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-Primary point of contact for onboarding implementation. </a:t>
                      </a:r>
                      <a:br>
                        <a:rPr lang="en" sz="8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lang="en" sz="8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-Ensures visibility and collaboration across all stakeholders.</a:t>
                      </a:r>
                      <a:endParaRPr sz="8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94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Lato"/>
                          <a:ea typeface="Lato"/>
                          <a:cs typeface="Lato"/>
                          <a:sym typeface="Lato"/>
                        </a:rPr>
                        <a:t>Builder(s)</a:t>
                      </a:r>
                      <a:endParaRPr b="1" sz="8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-Designs, creates, and builds WalkMe content during and after onboarding.</a:t>
                      </a:r>
                      <a:endParaRPr sz="8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-Possesses technical aptitude and interest in improving user experience.</a:t>
                      </a:r>
                      <a:endParaRPr sz="8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25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Lato"/>
                          <a:ea typeface="Lato"/>
                          <a:cs typeface="Lato"/>
                          <a:sym typeface="Lato"/>
                        </a:rPr>
                        <a:t>IT Manager</a:t>
                      </a:r>
                      <a:endParaRPr b="1" sz="8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latin typeface="Lato"/>
                          <a:ea typeface="Lato"/>
                          <a:cs typeface="Lato"/>
                          <a:sym typeface="Lato"/>
                        </a:rPr>
                        <a:t>-Manages content delivery, BAU activity infrastructure, control and audit 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latin typeface="Lato"/>
                          <a:ea typeface="Lato"/>
                          <a:cs typeface="Lato"/>
                          <a:sym typeface="Lato"/>
                        </a:rPr>
                        <a:t>-Maintains Standard Operating Procedures and responsible for updates, </a:t>
                      </a:r>
                      <a:r>
                        <a:rPr lang="en" sz="800">
                          <a:latin typeface="Lato"/>
                          <a:ea typeface="Lato"/>
                          <a:cs typeface="Lato"/>
                          <a:sym typeface="Lato"/>
                        </a:rPr>
                        <a:t>optimization</a:t>
                      </a:r>
                      <a:r>
                        <a:rPr lang="en" sz="800">
                          <a:latin typeface="Lato"/>
                          <a:ea typeface="Lato"/>
                          <a:cs typeface="Lato"/>
                          <a:sym typeface="Lato"/>
                        </a:rPr>
                        <a:t>, and </a:t>
                      </a:r>
                      <a:r>
                        <a:rPr lang="en" sz="800">
                          <a:latin typeface="Lato"/>
                          <a:ea typeface="Lato"/>
                          <a:cs typeface="Lato"/>
                          <a:sym typeface="Lato"/>
                        </a:rPr>
                        <a:t>value narrative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2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Lato"/>
                          <a:ea typeface="Lato"/>
                          <a:cs typeface="Lato"/>
                          <a:sym typeface="Lato"/>
                        </a:rPr>
                        <a:t>Business Solutions 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 Manages demand generation, 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evaluation, and prioritization process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 Manages and adjusts CoE content delivery roadmap 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 Ongoing stakeholder management, including enforcement of quarterly value reporting protocols 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20" name="Google Shape;320;p22"/>
          <p:cNvSpPr txBox="1"/>
          <p:nvPr/>
        </p:nvSpPr>
        <p:spPr>
          <a:xfrm>
            <a:off x="151075" y="2080800"/>
            <a:ext cx="7026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The following roles will be </a:t>
            </a:r>
            <a:r>
              <a:rPr lang="en" sz="1100" u="sng">
                <a:latin typeface="Lato"/>
                <a:ea typeface="Lato"/>
                <a:cs typeface="Lato"/>
                <a:sym typeface="Lato"/>
              </a:rPr>
              <a:t>provided for you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 by the Center of Excellence team: 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1" name="Google Shape;321;p22"/>
          <p:cNvSpPr txBox="1"/>
          <p:nvPr/>
        </p:nvSpPr>
        <p:spPr>
          <a:xfrm>
            <a:off x="190525" y="4535500"/>
            <a:ext cx="7198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 are required to </a:t>
            </a:r>
            <a:r>
              <a:rPr lang="en" sz="11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commit</a:t>
            </a:r>
            <a:r>
              <a:rPr lang="en" sz="11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these stakeholders</a:t>
            </a: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 both Content Development and Ongoing Maintenance stages: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2" name="Google Shape;322;p22"/>
          <p:cNvSpPr txBox="1"/>
          <p:nvPr/>
        </p:nvSpPr>
        <p:spPr>
          <a:xfrm>
            <a:off x="151075" y="10150625"/>
            <a:ext cx="7026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Note: times are </a:t>
            </a:r>
            <a:r>
              <a:rPr b="1"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estimates only</a:t>
            </a: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based on a standard project size of building for 5 user workflows and project team adhering to all rules of engagement.</a:t>
            </a:r>
            <a:endParaRPr sz="1100"/>
          </a:p>
        </p:txBody>
      </p:sp>
      <p:sp>
        <p:nvSpPr>
          <p:cNvPr id="323" name="Google Shape;323;p22"/>
          <p:cNvSpPr/>
          <p:nvPr/>
        </p:nvSpPr>
        <p:spPr>
          <a:xfrm>
            <a:off x="6077125" y="81675"/>
            <a:ext cx="1188600" cy="48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F4F8F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Your Logo Here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C40FD"/>
      </a:accent1>
      <a:accent2>
        <a:srgbClr val="090B3E"/>
      </a:accent2>
      <a:accent3>
        <a:srgbClr val="008EFF"/>
      </a:accent3>
      <a:accent4>
        <a:srgbClr val="1EEBB8"/>
      </a:accent4>
      <a:accent5>
        <a:srgbClr val="F4F8FB"/>
      </a:accent5>
      <a:accent6>
        <a:srgbClr val="000000"/>
      </a:accent6>
      <a:hlink>
        <a:srgbClr val="008E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