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  <p:sldMasterId id="214748370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Poppins"/>
      <p:regular r:id="rId23"/>
      <p:bold r:id="rId24"/>
      <p:italic r:id="rId25"/>
      <p:boldItalic r:id="rId26"/>
    </p:embeddedFont>
    <p:embeddedFont>
      <p:font typeface="Lato Light"/>
      <p:regular r:id="rId27"/>
      <p:bold r:id="rId28"/>
      <p:italic r:id="rId29"/>
      <p:boldItalic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Poppins-bold.fntdata"/><Relationship Id="rId23" Type="http://schemas.openxmlformats.org/officeDocument/2006/relationships/font" Target="fonts/Poppi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oppins-boldItalic.fntdata"/><Relationship Id="rId25" Type="http://schemas.openxmlformats.org/officeDocument/2006/relationships/font" Target="fonts/Poppins-italic.fntdata"/><Relationship Id="rId28" Type="http://schemas.openxmlformats.org/officeDocument/2006/relationships/font" Target="fonts/LatoLight-bold.fntdata"/><Relationship Id="rId27" Type="http://schemas.openxmlformats.org/officeDocument/2006/relationships/font" Target="fonts/LatoLigh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regular.fntdata"/><Relationship Id="rId30" Type="http://schemas.openxmlformats.org/officeDocument/2006/relationships/font" Target="fonts/Lato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OpenSans-italic.fntdata"/><Relationship Id="rId10" Type="http://schemas.openxmlformats.org/officeDocument/2006/relationships/slide" Target="slides/slide4.xml"/><Relationship Id="rId32" Type="http://schemas.openxmlformats.org/officeDocument/2006/relationships/font" Target="fonts/OpenSans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oboto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c5cf0a783_0_3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27c5cf0a783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cd8d5929f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27cd8d5929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7c5cf0a783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7c5cf0a783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7cd8d5929f_1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7cd8d5929f_1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3d93b6119f_0_8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3d93b6119f_0_8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g23d93b6119f_0_8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3d93b6119f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23d93b6119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1F3F4"/>
                </a:highlight>
                <a:latin typeface="Roboto"/>
                <a:ea typeface="Roboto"/>
                <a:cs typeface="Roboto"/>
                <a:sym typeface="Roboto"/>
              </a:rPr>
              <a:t>Recognize that value differs by persona. The “what’s in it for me?” changes based someone’s role within the organization.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1F3F4"/>
                </a:highlight>
                <a:latin typeface="Roboto"/>
                <a:ea typeface="Roboto"/>
                <a:cs typeface="Roboto"/>
                <a:sym typeface="Roboto"/>
              </a:rPr>
              <a:t>Locate the stakeholders for your program on this pyramid, and be hyper-focused on what outcomes, types of metrics, and which KPIs matter most to them.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4fd1bf38c6_0_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4fd1bf38c6_0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4fd1bf38c6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24fd1bf38c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7c5cf0a783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7c5cf0a783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4fd1bf38c6_0_9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24fd1bf38c6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Problem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Identify key organizational priorities and targets, line of business issues, and process &amp; technology problems.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Possible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Explore the outcomes, scope the focus areas, demo and identify options for innovation.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Probable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Define the future business outcomes and target benefit of WalkMe.  Summarize ROI and value story in business case.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Provable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Baseline your as-is business process KPIs, enable analytics, measure the success of your implementation, execute value checkpoints.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4fd1bf38c6_0_9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4fd1bf38c6_0_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2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3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5" Type="http://schemas.openxmlformats.org/officeDocument/2006/relationships/image" Target="../media/image2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1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277579" y="966350"/>
            <a:ext cx="4438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225" y="4499725"/>
            <a:ext cx="1300550" cy="4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ITLE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 rotWithShape="1">
          <a:blip r:embed="rId3">
            <a:alphaModFix/>
          </a:blip>
          <a:srcRect b="4177" l="6489" r="0" t="0"/>
          <a:stretch/>
        </p:blipFill>
        <p:spPr>
          <a:xfrm>
            <a:off x="3768500" y="684300"/>
            <a:ext cx="5168225" cy="38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/>
        </p:nvSpPr>
        <p:spPr>
          <a:xfrm>
            <a:off x="444000" y="1625775"/>
            <a:ext cx="38121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b="1" sz="6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1">
  <p:cSld name="1_plain slide - just footer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Format 2021 - line">
  <p:cSld name="1_white background, blue footer_8_1_1_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58" name="Google Shape;58;p13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">
  <p:cSld name="1_white background, blue footer_8_1_1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8" name="Google Shape;68;p16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6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1">
  <p:cSld name="1_plain slide - just footer_5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4" name="Google Shape;74;p17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1 1">
  <p:cSld name="1_plain slide - just footer_7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>
            <a:off x="223500" y="157175"/>
            <a:ext cx="2614500" cy="46188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8"/>
          <p:cNvSpPr txBox="1"/>
          <p:nvPr>
            <p:ph type="title"/>
          </p:nvPr>
        </p:nvSpPr>
        <p:spPr>
          <a:xfrm>
            <a:off x="395300" y="157175"/>
            <a:ext cx="2271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1_plain slide - just footer_2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3">
  <p:cSld name="1_plain slide - just footer_5_3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0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0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875" y="878725"/>
            <a:ext cx="3890277" cy="36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2">
  <p:cSld name="1_plain slide - just footer_7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9" name="Google Shape;89;p21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1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9 1 1">
  <p:cSld name="1_white background, blue footer_8_1_1_4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100" u="none" cap="none" strike="noStrike">
                <a:solidFill>
                  <a:srgbClr val="FFFFFF"/>
                </a:solidFill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3" name="Google Shape;93;p22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2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1">
  <p:cSld name="1_plain slide - just footer_3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/>
          <p:nvPr/>
        </p:nvSpPr>
        <p:spPr>
          <a:xfrm>
            <a:off x="4686300" y="381000"/>
            <a:ext cx="4342800" cy="4395000"/>
          </a:xfrm>
          <a:prstGeom prst="roundRect">
            <a:avLst>
              <a:gd fmla="val 6141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 - Dark">
  <p:cSld name="1_plain slide - just footer_7_1_4">
    <p:bg>
      <p:bgPr>
        <a:solidFill>
          <a:schemeClr val="accen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2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4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4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/>
              <a:buNone/>
              <a:defRPr b="1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346400" y="1045175"/>
            <a:ext cx="8370900" cy="3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Char char="●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Char char="○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Char char="■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●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○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■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●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○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Font typeface="Poppins"/>
              <a:buChar char="■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1">
  <p:cSld name="Text - Main clear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3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2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5"/>
          <p:cNvSpPr txBox="1"/>
          <p:nvPr>
            <p:ph type="title"/>
          </p:nvPr>
        </p:nvSpPr>
        <p:spPr>
          <a:xfrm>
            <a:off x="346400" y="289179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13" name="Google Shape;113;p25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>
            <p:ph type="title"/>
          </p:nvPr>
        </p:nvSpPr>
        <p:spPr>
          <a:xfrm>
            <a:off x="628650" y="134780"/>
            <a:ext cx="78867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7" name="Google Shape;117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 1">
  <p:cSld name="main slide template - no lin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 i="0" sz="1400" u="none" cap="none" strike="noStrike"/>
            </a:lvl1pPr>
            <a:lvl2pPr indent="-29845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2pPr>
            <a:lvl3pPr indent="-2984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3pPr>
            <a:lvl4pPr indent="-29845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4pPr>
            <a:lvl5pPr indent="-29845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9pPr>
          </a:lstStyle>
          <a:p/>
        </p:txBody>
      </p:sp>
      <p:sp>
        <p:nvSpPr>
          <p:cNvPr id="120" name="Google Shape;120;p27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7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96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">
  <p:cSld name="11 - thin footer 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700"/>
              <a:buFont typeface="Calibri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Open Sans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500"/>
              <a:buFont typeface="Calibri"/>
              <a:buNone/>
            </a:pPr>
            <a:r>
              <a:rPr b="0" i="0" lang="en" sz="7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7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4 - simple title &amp; text - circle bullet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Arial"/>
              <a:buNone/>
              <a:defRPr b="1" i="0" sz="25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29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9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9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9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Arial"/>
                <a:ea typeface="Arial"/>
                <a:cs typeface="Arial"/>
                <a:sym typeface="Arial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9" name="Google Shape;139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0" name="Google Shape;140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 b="-720" l="0" r="0" t="-720"/>
          <a:stretch/>
        </p:blipFill>
        <p:spPr>
          <a:xfrm>
            <a:off x="5162276" y="507550"/>
            <a:ext cx="3740949" cy="427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 2">
  <p:cSld name="1_white background, blue footer_8_1_1_2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143" name="Google Shape;143;p31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1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">
  <p:cSld name="1_white background, blue footer_8_1_1_2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152" name="Google Shape;152;p33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6" name="Google Shape;156;p34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4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60" name="Google Shape;160;p35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1" name="Google Shape;16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875" y="878725"/>
            <a:ext cx="3890277" cy="36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3">
  <p:cSld name="TITLE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64" name="Google Shape;164;p36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5" name="Google Shape;16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675" y="678400"/>
            <a:ext cx="3656926" cy="39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4">
  <p:cSld name="TITLE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68" name="Google Shape;168;p37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9" name="Google Shape;16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450" y="767575"/>
            <a:ext cx="4916777" cy="38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5">
  <p:cSld name="TITLE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8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72" name="Google Shape;172;p38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3" name="Google Shape;173;p38"/>
          <p:cNvPicPr preferRelativeResize="0"/>
          <p:nvPr/>
        </p:nvPicPr>
        <p:blipFill rotWithShape="1">
          <a:blip r:embed="rId3">
            <a:alphaModFix/>
          </a:blip>
          <a:srcRect b="-10" l="0" r="0" t="0"/>
          <a:stretch/>
        </p:blipFill>
        <p:spPr>
          <a:xfrm>
            <a:off x="4466925" y="884625"/>
            <a:ext cx="4495324" cy="359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6">
  <p:cSld name="TITLE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9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76" name="Google Shape;176;p39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7" name="Google Shape;17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275" y="663150"/>
            <a:ext cx="3427276" cy="38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7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80" name="Google Shape;180;p40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81" name="Google Shape;18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587" y="778246"/>
            <a:ext cx="1465838" cy="132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5564" y="3004098"/>
            <a:ext cx="1114887" cy="12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7925" y="1894889"/>
            <a:ext cx="1173565" cy="130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8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1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86" name="Google Shape;186;p41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87" name="Google Shape;18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0850" y="878451"/>
            <a:ext cx="3402776" cy="28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0900" y="3541950"/>
            <a:ext cx="989800" cy="8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7025" y="554125"/>
            <a:ext cx="836600" cy="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0900" y="4242125"/>
            <a:ext cx="483100" cy="4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3">
  <p:cSld name="TITLE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5292675" y="678400"/>
            <a:ext cx="3656926" cy="39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1">
  <p:cSld name="1_plain slide - just footer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Format 2021 - line">
  <p:cSld name="1_white background, blue footer_8_1_1_3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194" name="Google Shape;194;p43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3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4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1">
  <p:cSld name="1_plain slide - just footer_5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5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5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1" name="Google Shape;201;p45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2" name="Google Shape;202;p45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5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1_plain slide - just footer_2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6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3">
  <p:cSld name="1_plain slide - just footer_5_3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7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7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47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0" name="Google Shape;210;p47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7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2">
  <p:cSld name="1_plain slide - just footer_7_2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8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4" name="Google Shape;214;p48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8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9 1 1">
  <p:cSld name="1_white background, blue footer_8_1_1_4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9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100" u="none" cap="none" strike="noStrike">
                <a:solidFill>
                  <a:srgbClr val="FFFFFF"/>
                </a:solidFill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8" name="Google Shape;218;p49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9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1">
  <p:cSld name="1_plain slide - just footer_3_2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0"/>
          <p:cNvSpPr/>
          <p:nvPr/>
        </p:nvSpPr>
        <p:spPr>
          <a:xfrm>
            <a:off x="4686300" y="381000"/>
            <a:ext cx="4342800" cy="4395000"/>
          </a:xfrm>
          <a:prstGeom prst="roundRect">
            <a:avLst>
              <a:gd fmla="val 6141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0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 1">
  <p:cSld name="main slide template - no line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1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 i="0" sz="1400" u="none" cap="none" strike="noStrike"/>
            </a:lvl1pPr>
            <a:lvl2pPr indent="-29845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2pPr>
            <a:lvl3pPr indent="-2984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3pPr>
            <a:lvl4pPr indent="-29845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4pPr>
            <a:lvl5pPr indent="-29845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9pPr>
          </a:lstStyle>
          <a:p/>
        </p:txBody>
      </p:sp>
      <p:sp>
        <p:nvSpPr>
          <p:cNvPr id="224" name="Google Shape;224;p51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1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960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4">
  <p:cSld name="TITLE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3">
            <a:alphaModFix/>
          </a:blip>
          <a:srcRect b="0" l="1038" r="1028" t="0"/>
          <a:stretch/>
        </p:blipFill>
        <p:spPr>
          <a:xfrm>
            <a:off x="4079450" y="767575"/>
            <a:ext cx="4916777" cy="38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4 - simple title &amp; text - circle bullet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2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Arial"/>
              <a:buNone/>
              <a:defRPr b="1" i="0" sz="25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52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2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52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2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2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2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Arial"/>
                <a:ea typeface="Arial"/>
                <a:cs typeface="Arial"/>
                <a:sym typeface="Arial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5">
  <p:cSld name="TITLE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3" name="Google Shape;33;p7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 b="-10" l="0" r="0" t="0"/>
          <a:stretch/>
        </p:blipFill>
        <p:spPr>
          <a:xfrm>
            <a:off x="4466925" y="884625"/>
            <a:ext cx="4495324" cy="359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6">
  <p:cSld name="TITLE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7" name="Google Shape;37;p8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275" y="663150"/>
            <a:ext cx="3427276" cy="38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7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42" name="Google Shape;4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587" y="778246"/>
            <a:ext cx="1465838" cy="132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5564" y="3004098"/>
            <a:ext cx="1114887" cy="12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7925" y="1894889"/>
            <a:ext cx="1173565" cy="130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8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47" name="Google Shape;47;p10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48" name="Google Shape;48;p10"/>
          <p:cNvPicPr preferRelativeResize="0"/>
          <p:nvPr/>
        </p:nvPicPr>
        <p:blipFill rotWithShape="1">
          <a:blip r:embed="rId3">
            <a:alphaModFix/>
          </a:blip>
          <a:srcRect b="514" l="0" r="0" t="514"/>
          <a:stretch/>
        </p:blipFill>
        <p:spPr>
          <a:xfrm>
            <a:off x="5230850" y="878451"/>
            <a:ext cx="3402776" cy="28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900" y="3541950"/>
            <a:ext cx="989800" cy="8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7025" y="554125"/>
            <a:ext cx="836600" cy="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900" y="4242125"/>
            <a:ext cx="483100" cy="4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3" Type="http://schemas.openxmlformats.org/officeDocument/2006/relationships/theme" Target="../theme/theme1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Char char="●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8075942" y="4900262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© </a:t>
            </a:r>
            <a:r>
              <a:rPr lang="en" sz="5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All Rights Reserved  |  </a:t>
            </a:r>
            <a:fld id="{00000000-1234-1234-1234-123412341234}" type="slidenum">
              <a:rPr lang="en" sz="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5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12600" y="108600"/>
            <a:ext cx="612475" cy="2016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7" name="Google Shape;14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Char char="●"/>
              <a:def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8" name="Google Shape;148;p32"/>
          <p:cNvSpPr txBox="1"/>
          <p:nvPr/>
        </p:nvSpPr>
        <p:spPr>
          <a:xfrm>
            <a:off x="8075942" y="4900262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© All Rights Reserved  |  </a:t>
            </a:r>
            <a:fld id="{00000000-1234-1234-1234-123412341234}" type="slidenum">
              <a:rPr b="0" i="0" lang="en" sz="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5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12600" y="108600"/>
            <a:ext cx="612475" cy="2016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4"/>
          <p:cNvSpPr txBox="1"/>
          <p:nvPr>
            <p:ph type="ctrTitle"/>
          </p:nvPr>
        </p:nvSpPr>
        <p:spPr>
          <a:xfrm>
            <a:off x="353775" y="1546725"/>
            <a:ext cx="5088300" cy="20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W</a:t>
            </a:r>
            <a:r>
              <a:rPr lang="en" sz="3900"/>
              <a:t>alkMe Strategy &amp; Value Framework</a:t>
            </a:r>
            <a:endParaRPr sz="3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4"/>
                </a:solidFill>
              </a:rPr>
              <a:t>The 4 Ps: Problem, Possible, Probable, Provable</a:t>
            </a:r>
            <a:endParaRPr sz="1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3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for Gap, Inc.</a:t>
            </a:r>
            <a:br>
              <a:rPr lang="en"/>
            </a:br>
            <a:r>
              <a:rPr lang="en">
                <a:solidFill>
                  <a:schemeClr val="accent1"/>
                </a:solidFill>
              </a:rPr>
              <a:t>Reducing call center costs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22" name="Google Shape;422;p63"/>
          <p:cNvSpPr/>
          <p:nvPr/>
        </p:nvSpPr>
        <p:spPr>
          <a:xfrm>
            <a:off x="421175" y="1101050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3"/>
          <p:cNvSpPr/>
          <p:nvPr/>
        </p:nvSpPr>
        <p:spPr>
          <a:xfrm>
            <a:off x="4375250" y="1101050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3"/>
          <p:cNvSpPr/>
          <p:nvPr/>
        </p:nvSpPr>
        <p:spPr>
          <a:xfrm>
            <a:off x="421175" y="2875726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63"/>
          <p:cNvSpPr/>
          <p:nvPr/>
        </p:nvSpPr>
        <p:spPr>
          <a:xfrm>
            <a:off x="4375250" y="2875725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63"/>
          <p:cNvSpPr txBox="1"/>
          <p:nvPr/>
        </p:nvSpPr>
        <p:spPr>
          <a:xfrm>
            <a:off x="589175" y="1251500"/>
            <a:ext cx="3448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 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Training: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inconsistent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Compliance: 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adherence to adjustment/credit policies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Achieve financial goal: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reduce cost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7" name="Google Shape;427;p63"/>
          <p:cNvSpPr txBox="1"/>
          <p:nvPr/>
        </p:nvSpPr>
        <p:spPr>
          <a:xfrm>
            <a:off x="4617166" y="1251500"/>
            <a:ext cx="376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WalkMe Roadmap/Blueprint </a:t>
            </a: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Use Cases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Training, Onboarding, Compliance (WalkMe Support) 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63"/>
          <p:cNvSpPr txBox="1"/>
          <p:nvPr/>
        </p:nvSpPr>
        <p:spPr>
          <a:xfrm>
            <a:off x="4485946" y="2970124"/>
            <a:ext cx="40230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Within 7 months Actual Value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8% decrease in Credits 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11% decrease in Adjustments </a:t>
            </a:r>
            <a:endParaRPr/>
          </a:p>
          <a:p>
            <a:pPr indent="-20320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Estimated c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ost avoidance of </a:t>
            </a: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$2M+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9" name="Google Shape;429;p63"/>
          <p:cNvSpPr txBox="1"/>
          <p:nvPr/>
        </p:nvSpPr>
        <p:spPr>
          <a:xfrm>
            <a:off x="659675" y="2970124"/>
            <a:ext cx="3307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Adherence to policy &amp; process with real-time guidance and guardrails: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Smart </a:t>
            </a: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Walk-Thrus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Resources, Launchers, SmartTips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Potential savings: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$1</a:t>
            </a: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M+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0" name="Google Shape;43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514" y="514344"/>
            <a:ext cx="1133426" cy="3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for Gap, Inc.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>
                <a:solidFill>
                  <a:schemeClr val="accent1"/>
                </a:solidFill>
              </a:rPr>
              <a:t>Improving HR efficiency in Workday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436" name="Google Shape;436;p64"/>
          <p:cNvGrpSpPr/>
          <p:nvPr/>
        </p:nvGrpSpPr>
        <p:grpSpPr>
          <a:xfrm>
            <a:off x="421175" y="1101050"/>
            <a:ext cx="3784500" cy="1614600"/>
            <a:chOff x="421175" y="1101050"/>
            <a:chExt cx="3784500" cy="1614600"/>
          </a:xfrm>
        </p:grpSpPr>
        <p:sp>
          <p:nvSpPr>
            <p:cNvPr id="437" name="Google Shape;437;p64"/>
            <p:cNvSpPr/>
            <p:nvPr/>
          </p:nvSpPr>
          <p:spPr>
            <a:xfrm>
              <a:off x="421175" y="1101050"/>
              <a:ext cx="37845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4"/>
            <p:cNvSpPr txBox="1"/>
            <p:nvPr/>
          </p:nvSpPr>
          <p:spPr>
            <a:xfrm>
              <a:off x="589175" y="1251500"/>
              <a:ext cx="34485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 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•"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Acting Assignment business process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cycle time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is too long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•"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Forms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incomplete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and/or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incorrect</a:t>
              </a:r>
              <a:endPara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•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Human error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is causing major impact on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costs</a:t>
              </a:r>
              <a:endPara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39" name="Google Shape;439;p64"/>
          <p:cNvGrpSpPr/>
          <p:nvPr/>
        </p:nvGrpSpPr>
        <p:grpSpPr>
          <a:xfrm>
            <a:off x="4375250" y="1101050"/>
            <a:ext cx="4244400" cy="1614600"/>
            <a:chOff x="4375250" y="1101050"/>
            <a:chExt cx="4244400" cy="1614600"/>
          </a:xfrm>
        </p:grpSpPr>
        <p:sp>
          <p:nvSpPr>
            <p:cNvPr id="440" name="Google Shape;440;p64"/>
            <p:cNvSpPr/>
            <p:nvPr/>
          </p:nvSpPr>
          <p:spPr>
            <a:xfrm>
              <a:off x="4375250" y="1101050"/>
              <a:ext cx="42444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4"/>
            <p:cNvSpPr txBox="1"/>
            <p:nvPr/>
          </p:nvSpPr>
          <p:spPr>
            <a:xfrm>
              <a:off x="4617166" y="1251500"/>
              <a:ext cx="37605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34950" lvl="0" marL="3429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Poppins"/>
                <a:buChar char="•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Elevated conversation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to understand strategy, outcomes, cost implications  </a:t>
              </a:r>
              <a:endParaRPr>
                <a:solidFill>
                  <a:schemeClr val="dk1"/>
                </a:solidFill>
              </a:endParaRPr>
            </a:p>
            <a:p>
              <a:pPr indent="-234950" lvl="0" marL="3429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Poppins"/>
                <a:buChar char="•"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Focused on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root cause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identify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pain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points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new end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user experience 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and their environment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42" name="Google Shape;442;p64"/>
          <p:cNvGrpSpPr/>
          <p:nvPr/>
        </p:nvGrpSpPr>
        <p:grpSpPr>
          <a:xfrm>
            <a:off x="4375250" y="2875725"/>
            <a:ext cx="4244400" cy="1813500"/>
            <a:chOff x="4375250" y="2875725"/>
            <a:chExt cx="4244400" cy="1813500"/>
          </a:xfrm>
        </p:grpSpPr>
        <p:sp>
          <p:nvSpPr>
            <p:cNvPr id="443" name="Google Shape;443;p64"/>
            <p:cNvSpPr/>
            <p:nvPr/>
          </p:nvSpPr>
          <p:spPr>
            <a:xfrm>
              <a:off x="4375250" y="2875725"/>
              <a:ext cx="42444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4"/>
            <p:cNvSpPr txBox="1"/>
            <p:nvPr/>
          </p:nvSpPr>
          <p:spPr>
            <a:xfrm>
              <a:off x="4485946" y="2970124"/>
              <a:ext cx="4023000" cy="15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Char char="•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4,512 days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removed from cycle time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Char char="•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260 hours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transaction processing time returned to the business 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Char char="•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Estimated $2+ million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benefit cost risk avoided 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45" name="Google Shape;445;p64"/>
          <p:cNvGrpSpPr/>
          <p:nvPr/>
        </p:nvGrpSpPr>
        <p:grpSpPr>
          <a:xfrm>
            <a:off x="421175" y="2875726"/>
            <a:ext cx="3784500" cy="1813500"/>
            <a:chOff x="421175" y="2875726"/>
            <a:chExt cx="3784500" cy="1813500"/>
          </a:xfrm>
        </p:grpSpPr>
        <p:sp>
          <p:nvSpPr>
            <p:cNvPr id="446" name="Google Shape;446;p64"/>
            <p:cNvSpPr/>
            <p:nvPr/>
          </p:nvSpPr>
          <p:spPr>
            <a:xfrm>
              <a:off x="421175" y="2875726"/>
              <a:ext cx="37845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4"/>
            <p:cNvSpPr txBox="1"/>
            <p:nvPr/>
          </p:nvSpPr>
          <p:spPr>
            <a:xfrm>
              <a:off x="659675" y="2970124"/>
              <a:ext cx="3307500" cy="12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Built a case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focused on high risk and impact areas leveraging WalkMe to automate, drive compliance, remove human error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448" name="Google Shape;44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514" y="514344"/>
            <a:ext cx="1133426" cy="3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5"/>
          <p:cNvSpPr txBox="1"/>
          <p:nvPr>
            <p:ph type="title"/>
          </p:nvPr>
        </p:nvSpPr>
        <p:spPr>
          <a:xfrm>
            <a:off x="395300" y="157175"/>
            <a:ext cx="74529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4 Ps for Cisco</a:t>
            </a:r>
            <a:br>
              <a:rPr lang="en"/>
            </a:br>
            <a:r>
              <a:rPr lang="en">
                <a:solidFill>
                  <a:schemeClr val="accent1"/>
                </a:solidFill>
              </a:rPr>
              <a:t>Fastest GTM Tool at Cisco!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454" name="Google Shape;454;p65"/>
          <p:cNvGrpSpPr/>
          <p:nvPr/>
        </p:nvGrpSpPr>
        <p:grpSpPr>
          <a:xfrm>
            <a:off x="421175" y="1101050"/>
            <a:ext cx="3784500" cy="1614600"/>
            <a:chOff x="421175" y="1101050"/>
            <a:chExt cx="3784500" cy="1614600"/>
          </a:xfrm>
        </p:grpSpPr>
        <p:sp>
          <p:nvSpPr>
            <p:cNvPr id="455" name="Google Shape;455;p65"/>
            <p:cNvSpPr/>
            <p:nvPr/>
          </p:nvSpPr>
          <p:spPr>
            <a:xfrm>
              <a:off x="421175" y="1101050"/>
              <a:ext cx="37845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5"/>
            <p:cNvSpPr txBox="1"/>
            <p:nvPr/>
          </p:nvSpPr>
          <p:spPr>
            <a:xfrm>
              <a:off x="589175" y="1200574"/>
              <a:ext cx="34485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 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Support a new initiative to take solutions into a brand-new market for sustainability. Development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would have taken months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to have a native solution.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57" name="Google Shape;457;p65"/>
          <p:cNvGrpSpPr/>
          <p:nvPr/>
        </p:nvGrpSpPr>
        <p:grpSpPr>
          <a:xfrm>
            <a:off x="4375250" y="1101050"/>
            <a:ext cx="4244400" cy="1614600"/>
            <a:chOff x="4375250" y="1101050"/>
            <a:chExt cx="4244400" cy="1614600"/>
          </a:xfrm>
        </p:grpSpPr>
        <p:sp>
          <p:nvSpPr>
            <p:cNvPr id="458" name="Google Shape;458;p65"/>
            <p:cNvSpPr/>
            <p:nvPr/>
          </p:nvSpPr>
          <p:spPr>
            <a:xfrm>
              <a:off x="4375250" y="1101050"/>
              <a:ext cx="42444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65"/>
            <p:cNvSpPr txBox="1"/>
            <p:nvPr/>
          </p:nvSpPr>
          <p:spPr>
            <a:xfrm>
              <a:off x="4617166" y="1200574"/>
              <a:ext cx="37605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6-week timeline to bring this new solution to the market, which only allowed 2 weeks to provide enablement for our sellers. WalkMe was a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faster time to market solution.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60" name="Google Shape;460;p65"/>
          <p:cNvGrpSpPr/>
          <p:nvPr/>
        </p:nvGrpSpPr>
        <p:grpSpPr>
          <a:xfrm>
            <a:off x="4375250" y="2875725"/>
            <a:ext cx="4244400" cy="1813500"/>
            <a:chOff x="4375250" y="2875725"/>
            <a:chExt cx="4244400" cy="1813500"/>
          </a:xfrm>
        </p:grpSpPr>
        <p:sp>
          <p:nvSpPr>
            <p:cNvPr id="461" name="Google Shape;461;p65"/>
            <p:cNvSpPr/>
            <p:nvPr/>
          </p:nvSpPr>
          <p:spPr>
            <a:xfrm>
              <a:off x="4375250" y="2875725"/>
              <a:ext cx="42444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65"/>
            <p:cNvSpPr txBox="1"/>
            <p:nvPr/>
          </p:nvSpPr>
          <p:spPr>
            <a:xfrm>
              <a:off x="4485946" y="2970124"/>
              <a:ext cx="40230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WalkMe is the fastest GTM tool at Cisco! 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●"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Deployed to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17,000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employees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●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99.4%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a completion rate 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●"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18%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higher feedback rate than previous campaigns</a:t>
              </a:r>
              <a:endPara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63" name="Google Shape;463;p65"/>
          <p:cNvGrpSpPr/>
          <p:nvPr/>
        </p:nvGrpSpPr>
        <p:grpSpPr>
          <a:xfrm>
            <a:off x="421175" y="2875726"/>
            <a:ext cx="3784500" cy="1813500"/>
            <a:chOff x="421175" y="2875726"/>
            <a:chExt cx="3784500" cy="1813500"/>
          </a:xfrm>
        </p:grpSpPr>
        <p:sp>
          <p:nvSpPr>
            <p:cNvPr id="464" name="Google Shape;464;p65"/>
            <p:cNvSpPr/>
            <p:nvPr/>
          </p:nvSpPr>
          <p:spPr>
            <a:xfrm>
              <a:off x="421175" y="2875726"/>
              <a:ext cx="37845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5"/>
            <p:cNvSpPr txBox="1"/>
            <p:nvPr/>
          </p:nvSpPr>
          <p:spPr>
            <a:xfrm>
              <a:off x="659675" y="2970125"/>
              <a:ext cx="33879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The risk of not implementing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allowed the WalkMe solution to be approved, built, and Implemented within 2 weeks and presented on the keynote stage at Cisco IMPACT for thousands of employees.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466" name="Google Shape;46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588" y="428996"/>
            <a:ext cx="966375" cy="51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5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4 Ps of digital adoption strategy and value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249" name="Google Shape;2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00" y="848675"/>
            <a:ext cx="3681551" cy="3946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55"/>
          <p:cNvCxnSpPr>
            <a:stCxn id="251" idx="4"/>
            <a:endCxn id="252" idx="0"/>
          </p:cNvCxnSpPr>
          <p:nvPr/>
        </p:nvCxnSpPr>
        <p:spPr>
          <a:xfrm>
            <a:off x="4320375" y="1423350"/>
            <a:ext cx="0" cy="22782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55"/>
          <p:cNvSpPr/>
          <p:nvPr/>
        </p:nvSpPr>
        <p:spPr>
          <a:xfrm>
            <a:off x="4275825" y="13342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55"/>
          <p:cNvSpPr/>
          <p:nvPr/>
        </p:nvSpPr>
        <p:spPr>
          <a:xfrm>
            <a:off x="4275825" y="21233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55"/>
          <p:cNvSpPr/>
          <p:nvPr/>
        </p:nvSpPr>
        <p:spPr>
          <a:xfrm>
            <a:off x="4275825" y="29124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5"/>
          <p:cNvSpPr/>
          <p:nvPr/>
        </p:nvSpPr>
        <p:spPr>
          <a:xfrm>
            <a:off x="4275825" y="37015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55"/>
          <p:cNvSpPr txBox="1"/>
          <p:nvPr/>
        </p:nvSpPr>
        <p:spPr>
          <a:xfrm>
            <a:off x="4462575" y="1136425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  <a:r>
              <a:rPr lang="en" sz="16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are trying to solve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55"/>
          <p:cNvSpPr txBox="1"/>
          <p:nvPr/>
        </p:nvSpPr>
        <p:spPr>
          <a:xfrm>
            <a:off x="4462575" y="1952142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r>
              <a:rPr lang="en" sz="16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strategic outcomes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55"/>
          <p:cNvSpPr txBox="1"/>
          <p:nvPr/>
        </p:nvSpPr>
        <p:spPr>
          <a:xfrm>
            <a:off x="4462575" y="2741033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r>
              <a:rPr lang="en" sz="16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DAP value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55"/>
          <p:cNvSpPr txBox="1"/>
          <p:nvPr/>
        </p:nvSpPr>
        <p:spPr>
          <a:xfrm>
            <a:off x="4462575" y="3529925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r>
              <a:rPr lang="en" sz="16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realized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56"/>
          <p:cNvGrpSpPr/>
          <p:nvPr/>
        </p:nvGrpSpPr>
        <p:grpSpPr>
          <a:xfrm>
            <a:off x="2555085" y="2150146"/>
            <a:ext cx="1959404" cy="1444447"/>
            <a:chOff x="2555085" y="2150146"/>
            <a:chExt cx="1959404" cy="1444447"/>
          </a:xfrm>
        </p:grpSpPr>
        <p:cxnSp>
          <p:nvCxnSpPr>
            <p:cNvPr id="265" name="Google Shape;265;p56"/>
            <p:cNvCxnSpPr/>
            <p:nvPr/>
          </p:nvCxnSpPr>
          <p:spPr>
            <a:xfrm>
              <a:off x="3020393" y="2390882"/>
              <a:ext cx="113175" cy="0"/>
            </a:xfrm>
            <a:prstGeom prst="straightConnector1">
              <a:avLst/>
            </a:prstGeom>
            <a:noFill/>
            <a:ln cap="flat" cmpd="sng" w="12700">
              <a:solidFill>
                <a:srgbClr val="8B8B8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6" name="Google Shape;266;p56"/>
            <p:cNvCxnSpPr/>
            <p:nvPr/>
          </p:nvCxnSpPr>
          <p:spPr>
            <a:xfrm>
              <a:off x="3936015" y="2390882"/>
              <a:ext cx="113175" cy="0"/>
            </a:xfrm>
            <a:prstGeom prst="straightConnector1">
              <a:avLst/>
            </a:prstGeom>
            <a:noFill/>
            <a:ln cap="flat" cmpd="sng" w="12700">
              <a:solidFill>
                <a:srgbClr val="8B8B8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267" name="Google Shape;267;p56"/>
            <p:cNvGrpSpPr/>
            <p:nvPr/>
          </p:nvGrpSpPr>
          <p:grpSpPr>
            <a:xfrm>
              <a:off x="2555085" y="2150146"/>
              <a:ext cx="1959404" cy="1444447"/>
              <a:chOff x="2555085" y="2150146"/>
              <a:chExt cx="1959404" cy="1444447"/>
            </a:xfrm>
          </p:grpSpPr>
          <p:sp>
            <p:nvSpPr>
              <p:cNvPr id="268" name="Google Shape;268;p56"/>
              <p:cNvSpPr/>
              <p:nvPr/>
            </p:nvSpPr>
            <p:spPr>
              <a:xfrm rot="-2558139">
                <a:off x="2471495" y="2605193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69" name="Google Shape;269;p56"/>
              <p:cNvSpPr/>
              <p:nvPr/>
            </p:nvSpPr>
            <p:spPr>
              <a:xfrm rot="-8241861">
                <a:off x="3965599" y="2605193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70" name="Google Shape;270;p56"/>
              <p:cNvSpPr/>
              <p:nvPr/>
            </p:nvSpPr>
            <p:spPr>
              <a:xfrm>
                <a:off x="3133560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56"/>
              <p:cNvSpPr txBox="1"/>
              <p:nvPr/>
            </p:nvSpPr>
            <p:spPr>
              <a:xfrm>
                <a:off x="3133560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Outcomes (</a:t>
                </a: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Why, Who, How, When?)</a:t>
                </a:r>
                <a:endParaRPr b="1" sz="1100">
                  <a:solidFill>
                    <a:schemeClr val="lt1"/>
                  </a:solidFill>
                </a:endParaRPr>
              </a:p>
            </p:txBody>
          </p:sp>
          <p:sp>
            <p:nvSpPr>
              <p:cNvPr id="272" name="Google Shape;272;p56"/>
              <p:cNvSpPr/>
              <p:nvPr/>
            </p:nvSpPr>
            <p:spPr>
              <a:xfrm>
                <a:off x="2555085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73" name="Google Shape;273;p56"/>
              <p:cNvSpPr/>
              <p:nvPr/>
            </p:nvSpPr>
            <p:spPr>
              <a:xfrm rot="10800000">
                <a:off x="4049189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74" name="Google Shape;274;p56"/>
              <p:cNvCxnSpPr/>
              <p:nvPr/>
            </p:nvCxnSpPr>
            <p:spPr>
              <a:xfrm>
                <a:off x="3020393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75" name="Google Shape;275;p56"/>
              <p:cNvSpPr/>
              <p:nvPr/>
            </p:nvSpPr>
            <p:spPr>
              <a:xfrm>
                <a:off x="3133560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56"/>
              <p:cNvSpPr txBox="1"/>
              <p:nvPr/>
            </p:nvSpPr>
            <p:spPr>
              <a:xfrm>
                <a:off x="3133560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What if WalkMe solutions?</a:t>
                </a:r>
                <a:endParaRPr b="1" sz="110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77" name="Google Shape;277;p56"/>
              <p:cNvCxnSpPr/>
              <p:nvPr/>
            </p:nvCxnSpPr>
            <p:spPr>
              <a:xfrm>
                <a:off x="3936015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78" name="Google Shape;278;p56"/>
              <p:cNvSpPr/>
              <p:nvPr/>
            </p:nvSpPr>
            <p:spPr>
              <a:xfrm rot="2558139">
                <a:off x="2471495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79" name="Google Shape;279;p56"/>
              <p:cNvSpPr/>
              <p:nvPr/>
            </p:nvSpPr>
            <p:spPr>
              <a:xfrm rot="8241861">
                <a:off x="3965599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80" name="Google Shape;280;p56"/>
              <p:cNvCxnSpPr/>
              <p:nvPr/>
            </p:nvCxnSpPr>
            <p:spPr>
              <a:xfrm>
                <a:off x="3020393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81" name="Google Shape;281;p56"/>
              <p:cNvSpPr/>
              <p:nvPr/>
            </p:nvSpPr>
            <p:spPr>
              <a:xfrm>
                <a:off x="3133560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56"/>
              <p:cNvSpPr txBox="1"/>
              <p:nvPr/>
            </p:nvSpPr>
            <p:spPr>
              <a:xfrm>
                <a:off x="3133560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Do you have a pre-built solutions?</a:t>
                </a:r>
                <a:endParaRPr b="1" sz="110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83" name="Google Shape;283;p56"/>
              <p:cNvCxnSpPr/>
              <p:nvPr/>
            </p:nvCxnSpPr>
            <p:spPr>
              <a:xfrm>
                <a:off x="3936015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284" name="Google Shape;284;p56"/>
          <p:cNvGrpSpPr/>
          <p:nvPr/>
        </p:nvGrpSpPr>
        <p:grpSpPr>
          <a:xfrm>
            <a:off x="4566138" y="2388266"/>
            <a:ext cx="977700" cy="968175"/>
            <a:chOff x="4566138" y="2388266"/>
            <a:chExt cx="977700" cy="968175"/>
          </a:xfrm>
        </p:grpSpPr>
        <p:sp>
          <p:nvSpPr>
            <p:cNvPr id="285" name="Google Shape;285;p56"/>
            <p:cNvSpPr/>
            <p:nvPr/>
          </p:nvSpPr>
          <p:spPr>
            <a:xfrm>
              <a:off x="4571999" y="2388266"/>
              <a:ext cx="968175" cy="9681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6" name="Google Shape;286;p56"/>
            <p:cNvGrpSpPr/>
            <p:nvPr/>
          </p:nvGrpSpPr>
          <p:grpSpPr>
            <a:xfrm>
              <a:off x="4566138" y="2530052"/>
              <a:ext cx="977700" cy="684675"/>
              <a:chOff x="4566138" y="2530052"/>
              <a:chExt cx="977700" cy="684675"/>
            </a:xfrm>
          </p:grpSpPr>
          <p:sp>
            <p:nvSpPr>
              <p:cNvPr id="287" name="Google Shape;287;p56"/>
              <p:cNvSpPr txBox="1"/>
              <p:nvPr/>
            </p:nvSpPr>
            <p:spPr>
              <a:xfrm>
                <a:off x="4713786" y="2530052"/>
                <a:ext cx="684675" cy="684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900"/>
                  <a:buFont typeface="Lato Light"/>
                  <a:buNone/>
                </a:pPr>
                <a:r>
                  <a:t/>
                </a:r>
                <a:endParaRPr sz="3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88" name="Google Shape;288;p56"/>
              <p:cNvSpPr txBox="1"/>
              <p:nvPr/>
            </p:nvSpPr>
            <p:spPr>
              <a:xfrm>
                <a:off x="4566138" y="2625251"/>
                <a:ext cx="977700" cy="4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Value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Hypothesis or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Assessment</a:t>
                </a:r>
                <a:endParaRPr b="1" sz="900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289" name="Google Shape;289;p56"/>
          <p:cNvGrpSpPr/>
          <p:nvPr/>
        </p:nvGrpSpPr>
        <p:grpSpPr>
          <a:xfrm>
            <a:off x="5597690" y="2150146"/>
            <a:ext cx="2985090" cy="1444447"/>
            <a:chOff x="5597690" y="2150146"/>
            <a:chExt cx="2985090" cy="1444447"/>
          </a:xfrm>
        </p:grpSpPr>
        <p:grpSp>
          <p:nvGrpSpPr>
            <p:cNvPr id="290" name="Google Shape;290;p56"/>
            <p:cNvGrpSpPr/>
            <p:nvPr/>
          </p:nvGrpSpPr>
          <p:grpSpPr>
            <a:xfrm>
              <a:off x="5597690" y="2150146"/>
              <a:ext cx="1961291" cy="1444447"/>
              <a:chOff x="5597690" y="2150146"/>
              <a:chExt cx="1961291" cy="1444447"/>
            </a:xfrm>
          </p:grpSpPr>
          <p:sp>
            <p:nvSpPr>
              <p:cNvPr id="291" name="Google Shape;291;p56"/>
              <p:cNvSpPr/>
              <p:nvPr/>
            </p:nvSpPr>
            <p:spPr>
              <a:xfrm rot="-2502801">
                <a:off x="5517967" y="2605193"/>
                <a:ext cx="643819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92" name="Google Shape;292;p56"/>
              <p:cNvSpPr/>
              <p:nvPr/>
            </p:nvSpPr>
            <p:spPr>
              <a:xfrm rot="-8184518">
                <a:off x="7023326" y="2605193"/>
                <a:ext cx="62131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93" name="Google Shape;293;p56"/>
              <p:cNvCxnSpPr/>
              <p:nvPr/>
            </p:nvCxnSpPr>
            <p:spPr>
              <a:xfrm>
                <a:off x="6080143" y="2390882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94" name="Google Shape;294;p56"/>
              <p:cNvSpPr/>
              <p:nvPr/>
            </p:nvSpPr>
            <p:spPr>
              <a:xfrm>
                <a:off x="6193309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56"/>
              <p:cNvSpPr txBox="1"/>
              <p:nvPr/>
            </p:nvSpPr>
            <p:spPr>
              <a:xfrm>
                <a:off x="6193309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Implement</a:t>
                </a:r>
                <a:endParaRPr b="1" sz="110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96" name="Google Shape;296;p56"/>
              <p:cNvCxnSpPr/>
              <p:nvPr/>
            </p:nvCxnSpPr>
            <p:spPr>
              <a:xfrm>
                <a:off x="6995765" y="2390882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97" name="Google Shape;297;p56"/>
              <p:cNvSpPr/>
              <p:nvPr/>
            </p:nvSpPr>
            <p:spPr>
              <a:xfrm>
                <a:off x="5597690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98" name="Google Shape;298;p56"/>
              <p:cNvSpPr/>
              <p:nvPr/>
            </p:nvSpPr>
            <p:spPr>
              <a:xfrm rot="10800000">
                <a:off x="7091794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99" name="Google Shape;299;p56"/>
              <p:cNvCxnSpPr/>
              <p:nvPr/>
            </p:nvCxnSpPr>
            <p:spPr>
              <a:xfrm>
                <a:off x="6062999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00" name="Google Shape;300;p56"/>
              <p:cNvSpPr/>
              <p:nvPr/>
            </p:nvSpPr>
            <p:spPr>
              <a:xfrm>
                <a:off x="6176165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56"/>
              <p:cNvSpPr txBox="1"/>
              <p:nvPr/>
            </p:nvSpPr>
            <p:spPr>
              <a:xfrm>
                <a:off x="6176165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Measure</a:t>
                </a:r>
                <a:endParaRPr b="1" sz="110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02" name="Google Shape;302;p56"/>
              <p:cNvCxnSpPr/>
              <p:nvPr/>
            </p:nvCxnSpPr>
            <p:spPr>
              <a:xfrm>
                <a:off x="6978620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03" name="Google Shape;303;p56"/>
              <p:cNvSpPr/>
              <p:nvPr/>
            </p:nvSpPr>
            <p:spPr>
              <a:xfrm rot="2558139">
                <a:off x="5514100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304" name="Google Shape;304;p56"/>
              <p:cNvSpPr/>
              <p:nvPr/>
            </p:nvSpPr>
            <p:spPr>
              <a:xfrm rot="8241861">
                <a:off x="7008205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305" name="Google Shape;305;p56"/>
              <p:cNvCxnSpPr/>
              <p:nvPr/>
            </p:nvCxnSpPr>
            <p:spPr>
              <a:xfrm>
                <a:off x="6062999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06" name="Google Shape;306;p56"/>
              <p:cNvSpPr/>
              <p:nvPr/>
            </p:nvSpPr>
            <p:spPr>
              <a:xfrm>
                <a:off x="6176165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56"/>
              <p:cNvSpPr txBox="1"/>
              <p:nvPr/>
            </p:nvSpPr>
            <p:spPr>
              <a:xfrm>
                <a:off x="6176165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lang="en" sz="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Mature</a:t>
                </a:r>
                <a:endParaRPr b="1" sz="110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08" name="Google Shape;308;p56"/>
              <p:cNvCxnSpPr/>
              <p:nvPr/>
            </p:nvCxnSpPr>
            <p:spPr>
              <a:xfrm>
                <a:off x="6978620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09" name="Google Shape;309;p56"/>
            <p:cNvGrpSpPr/>
            <p:nvPr/>
          </p:nvGrpSpPr>
          <p:grpSpPr>
            <a:xfrm>
              <a:off x="7614605" y="2388266"/>
              <a:ext cx="968175" cy="968175"/>
              <a:chOff x="7614605" y="2388266"/>
              <a:chExt cx="968175" cy="968175"/>
            </a:xfrm>
          </p:grpSpPr>
          <p:sp>
            <p:nvSpPr>
              <p:cNvPr id="310" name="Google Shape;310;p56"/>
              <p:cNvSpPr/>
              <p:nvPr/>
            </p:nvSpPr>
            <p:spPr>
              <a:xfrm>
                <a:off x="7614605" y="2388266"/>
                <a:ext cx="968175" cy="96817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56"/>
              <p:cNvSpPr txBox="1"/>
              <p:nvPr/>
            </p:nvSpPr>
            <p:spPr>
              <a:xfrm>
                <a:off x="7756392" y="2530052"/>
                <a:ext cx="684675" cy="684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900"/>
                  <a:buFont typeface="Lato Light"/>
                  <a:buNone/>
                </a:pPr>
                <a:r>
                  <a:t/>
                </a:r>
                <a:endParaRPr sz="3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12" name="Google Shape;312;p56"/>
              <p:cNvSpPr txBox="1"/>
              <p:nvPr/>
            </p:nvSpPr>
            <p:spPr>
              <a:xfrm>
                <a:off x="7690710" y="2701419"/>
                <a:ext cx="7986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Value </a:t>
                </a:r>
                <a:endParaRPr sz="1100">
                  <a:solidFill>
                    <a:schemeClr val="dk1"/>
                  </a:solidFill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Realization</a:t>
                </a:r>
                <a:endParaRPr b="1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313" name="Google Shape;313;p56"/>
          <p:cNvGrpSpPr/>
          <p:nvPr/>
        </p:nvGrpSpPr>
        <p:grpSpPr>
          <a:xfrm>
            <a:off x="561214" y="2388266"/>
            <a:ext cx="1936355" cy="968175"/>
            <a:chOff x="561214" y="2388266"/>
            <a:chExt cx="1936355" cy="968175"/>
          </a:xfrm>
        </p:grpSpPr>
        <p:sp>
          <p:nvSpPr>
            <p:cNvPr id="314" name="Google Shape;314;p56"/>
            <p:cNvSpPr/>
            <p:nvPr/>
          </p:nvSpPr>
          <p:spPr>
            <a:xfrm>
              <a:off x="561214" y="2388266"/>
              <a:ext cx="968175" cy="968175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56"/>
            <p:cNvSpPr txBox="1"/>
            <p:nvPr/>
          </p:nvSpPr>
          <p:spPr>
            <a:xfrm>
              <a:off x="703000" y="2530052"/>
              <a:ext cx="684675" cy="684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Lato Light"/>
                <a:buNone/>
              </a:pPr>
              <a:r>
                <a:t/>
              </a:r>
              <a:endParaRPr sz="3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6" name="Google Shape;316;p56"/>
            <p:cNvSpPr/>
            <p:nvPr/>
          </p:nvSpPr>
          <p:spPr>
            <a:xfrm>
              <a:off x="1529394" y="2388266"/>
              <a:ext cx="968175" cy="96817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7" name="Google Shape;317;p56"/>
            <p:cNvSpPr txBox="1"/>
            <p:nvPr/>
          </p:nvSpPr>
          <p:spPr>
            <a:xfrm>
              <a:off x="688354" y="2625244"/>
              <a:ext cx="6999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Vision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&amp;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Strategy</a:t>
              </a:r>
              <a:endParaRPr b="1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8" name="Google Shape;318;p56"/>
            <p:cNvSpPr txBox="1"/>
            <p:nvPr/>
          </p:nvSpPr>
          <p:spPr>
            <a:xfrm>
              <a:off x="1599925" y="2655249"/>
              <a:ext cx="8370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Challenges 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&amp; 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Issues</a:t>
              </a:r>
              <a:endParaRPr b="1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19" name="Google Shape;319;p56"/>
          <p:cNvSpPr/>
          <p:nvPr/>
        </p:nvSpPr>
        <p:spPr>
          <a:xfrm>
            <a:off x="563085" y="3776725"/>
            <a:ext cx="20355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key organizational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priorities 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targets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line of business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issues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and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process &amp; technology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problems 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0" name="Google Shape;320;p56"/>
          <p:cNvSpPr/>
          <p:nvPr/>
        </p:nvSpPr>
        <p:spPr>
          <a:xfrm>
            <a:off x="2620517" y="1305056"/>
            <a:ext cx="18528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the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outcomes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scope the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focus areas, demo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identify options for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innovation.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1" name="Google Shape;321;p56"/>
          <p:cNvSpPr/>
          <p:nvPr/>
        </p:nvSpPr>
        <p:spPr>
          <a:xfrm>
            <a:off x="4036777" y="3776725"/>
            <a:ext cx="20355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future business outcomes 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and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target benefit 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WalkMe. 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Summarize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ROI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story 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 business case.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2" name="Google Shape;322;p56"/>
          <p:cNvSpPr/>
          <p:nvPr/>
        </p:nvSpPr>
        <p:spPr>
          <a:xfrm>
            <a:off x="5322419" y="1304097"/>
            <a:ext cx="25473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Baseline your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as-is business process KPIs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enable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analytics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measure the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success 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your implementation, execute </a:t>
            </a: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checkpoints</a:t>
            </a:r>
            <a:endParaRPr b="1"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23" name="Google Shape;323;p56"/>
          <p:cNvGrpSpPr/>
          <p:nvPr/>
        </p:nvGrpSpPr>
        <p:grpSpPr>
          <a:xfrm>
            <a:off x="853343" y="1006374"/>
            <a:ext cx="6265530" cy="2763245"/>
            <a:chOff x="853343" y="1006374"/>
            <a:chExt cx="6265530" cy="2763245"/>
          </a:xfrm>
        </p:grpSpPr>
        <p:sp>
          <p:nvSpPr>
            <p:cNvPr id="324" name="Google Shape;324;p56"/>
            <p:cNvSpPr txBox="1"/>
            <p:nvPr/>
          </p:nvSpPr>
          <p:spPr>
            <a:xfrm>
              <a:off x="853343" y="3500219"/>
              <a:ext cx="14286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</a:t>
              </a:r>
              <a:endParaRPr b="1" sz="13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5" name="Google Shape;325;p56"/>
            <p:cNvSpPr txBox="1"/>
            <p:nvPr/>
          </p:nvSpPr>
          <p:spPr>
            <a:xfrm>
              <a:off x="2930833" y="1006374"/>
              <a:ext cx="12078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1" sz="13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6" name="Google Shape;326;p56"/>
            <p:cNvSpPr txBox="1"/>
            <p:nvPr/>
          </p:nvSpPr>
          <p:spPr>
            <a:xfrm>
              <a:off x="4593727" y="3500219"/>
              <a:ext cx="9216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1" sz="13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7" name="Google Shape;327;p56"/>
            <p:cNvSpPr txBox="1"/>
            <p:nvPr/>
          </p:nvSpPr>
          <p:spPr>
            <a:xfrm>
              <a:off x="6070073" y="1006374"/>
              <a:ext cx="10488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sz="13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28" name="Google Shape;328;p56"/>
          <p:cNvSpPr txBox="1"/>
          <p:nvPr>
            <p:ph type="title"/>
          </p:nvPr>
        </p:nvSpPr>
        <p:spPr>
          <a:xfrm>
            <a:off x="306167" y="212403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None/>
            </a:pP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The WalkMe </a:t>
            </a:r>
            <a:r>
              <a:rPr lang="en" sz="2200"/>
              <a:t>a</a:t>
            </a: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pproach to </a:t>
            </a:r>
            <a:r>
              <a:rPr lang="en" sz="2200"/>
              <a:t>v</a:t>
            </a: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alue and </a:t>
            </a:r>
            <a:r>
              <a:rPr lang="en" sz="2200"/>
              <a:t>s</a:t>
            </a: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trategy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7"/>
          <p:cNvSpPr txBox="1"/>
          <p:nvPr>
            <p:ph type="title"/>
          </p:nvPr>
        </p:nvSpPr>
        <p:spPr>
          <a:xfrm>
            <a:off x="319100" y="309575"/>
            <a:ext cx="24204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None/>
            </a:pPr>
            <a:r>
              <a:rPr lang="en"/>
              <a:t>Know your target audience</a:t>
            </a:r>
            <a:endParaRPr/>
          </a:p>
        </p:txBody>
      </p:sp>
      <p:grpSp>
        <p:nvGrpSpPr>
          <p:cNvPr id="334" name="Google Shape;334;p57"/>
          <p:cNvGrpSpPr/>
          <p:nvPr/>
        </p:nvGrpSpPr>
        <p:grpSpPr>
          <a:xfrm>
            <a:off x="-317725" y="1182326"/>
            <a:ext cx="3514811" cy="3604845"/>
            <a:chOff x="2991269" y="1153325"/>
            <a:chExt cx="3514811" cy="3252002"/>
          </a:xfrm>
        </p:grpSpPr>
        <p:sp>
          <p:nvSpPr>
            <p:cNvPr id="335" name="Google Shape;335;p57"/>
            <p:cNvSpPr/>
            <p:nvPr/>
          </p:nvSpPr>
          <p:spPr>
            <a:xfrm>
              <a:off x="3477586" y="2585458"/>
              <a:ext cx="2541910" cy="950456"/>
            </a:xfrm>
            <a:custGeom>
              <a:rect b="b" l="l" r="r" t="t"/>
              <a:pathLst>
                <a:path extrusionOk="0" h="43529" w="126826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36" name="Google Shape;336;p57"/>
            <p:cNvSpPr/>
            <p:nvPr/>
          </p:nvSpPr>
          <p:spPr>
            <a:xfrm>
              <a:off x="2991269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0672C8"/>
            </a:solidFill>
            <a:ln>
              <a:noFill/>
            </a:ln>
          </p:spPr>
        </p:sp>
        <p:sp>
          <p:nvSpPr>
            <p:cNvPr id="337" name="Google Shape;337;p57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1EEBB8"/>
            </a:solidFill>
            <a:ln>
              <a:noFill/>
            </a:ln>
          </p:spPr>
        </p:sp>
        <p:sp>
          <p:nvSpPr>
            <p:cNvPr id="338" name="Google Shape;338;p57"/>
            <p:cNvSpPr/>
            <p:nvPr/>
          </p:nvSpPr>
          <p:spPr>
            <a:xfrm>
              <a:off x="3969199" y="2001324"/>
              <a:ext cx="1565850" cy="585863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39" name="Google Shape;339;p57"/>
            <p:cNvSpPr/>
            <p:nvPr/>
          </p:nvSpPr>
          <p:spPr>
            <a:xfrm>
              <a:off x="356325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672C8"/>
            </a:solidFill>
            <a:ln>
              <a:noFill/>
            </a:ln>
          </p:spPr>
        </p:sp>
        <p:sp>
          <p:nvSpPr>
            <p:cNvPr id="340" name="Google Shape;340;p57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1EEBB8"/>
            </a:solidFill>
            <a:ln>
              <a:noFill/>
            </a:ln>
          </p:spPr>
        </p:sp>
        <p:sp>
          <p:nvSpPr>
            <p:cNvPr id="341" name="Google Shape;341;p57"/>
            <p:cNvSpPr/>
            <p:nvPr/>
          </p:nvSpPr>
          <p:spPr>
            <a:xfrm>
              <a:off x="4059061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672C8"/>
            </a:solidFill>
            <a:ln>
              <a:noFill/>
            </a:ln>
          </p:spPr>
        </p:sp>
        <p:sp>
          <p:nvSpPr>
            <p:cNvPr id="342" name="Google Shape;342;p57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1EEBB8"/>
            </a:solidFill>
            <a:ln>
              <a:noFill/>
            </a:ln>
          </p:spPr>
        </p:sp>
      </p:grpSp>
      <p:sp>
        <p:nvSpPr>
          <p:cNvPr id="343" name="Google Shape;343;p57"/>
          <p:cNvSpPr txBox="1"/>
          <p:nvPr/>
        </p:nvSpPr>
        <p:spPr>
          <a:xfrm>
            <a:off x="3533850" y="692050"/>
            <a:ext cx="178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Expected value</a:t>
            </a:r>
            <a:endParaRPr b="1" sz="10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4" name="Google Shape;344;p57"/>
          <p:cNvSpPr txBox="1"/>
          <p:nvPr/>
        </p:nvSpPr>
        <p:spPr>
          <a:xfrm>
            <a:off x="6552050" y="692050"/>
            <a:ext cx="156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Sample m</a:t>
            </a:r>
            <a:r>
              <a:rPr b="1" lang="en" sz="1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etrics</a:t>
            </a:r>
            <a:endParaRPr b="1" sz="10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5" name="Google Shape;345;p57"/>
          <p:cNvSpPr txBox="1"/>
          <p:nvPr/>
        </p:nvSpPr>
        <p:spPr>
          <a:xfrm>
            <a:off x="3533850" y="1116648"/>
            <a:ext cx="248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Executive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metrics reveal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how the organization is performing over time and if strategic objectives will be met.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6" name="Google Shape;346;p57"/>
          <p:cNvSpPr txBox="1"/>
          <p:nvPr/>
        </p:nvSpPr>
        <p:spPr>
          <a:xfrm rot="-1452837">
            <a:off x="1451591" y="2055251"/>
            <a:ext cx="624657" cy="2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Strategy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7" name="Google Shape;347;p57"/>
          <p:cNvSpPr txBox="1"/>
          <p:nvPr/>
        </p:nvSpPr>
        <p:spPr>
          <a:xfrm>
            <a:off x="6552050" y="1195375"/>
            <a:ext cx="2304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Operational benefits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Customer  benefits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Enterprise benefits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8" name="Google Shape;348;p57"/>
          <p:cNvSpPr txBox="1"/>
          <p:nvPr/>
        </p:nvSpPr>
        <p:spPr>
          <a:xfrm>
            <a:off x="3533850" y="2130393"/>
            <a:ext cx="24879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Leaders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use these metrics to support process improvement decisions and measure business outcomes.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" lvl="0" marL="1270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9" name="Google Shape;349;p57"/>
          <p:cNvSpPr txBox="1"/>
          <p:nvPr/>
        </p:nvSpPr>
        <p:spPr>
          <a:xfrm rot="-1517660">
            <a:off x="1528962" y="2969824"/>
            <a:ext cx="961925" cy="2925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Tactics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0" name="Google Shape;350;p57"/>
          <p:cNvSpPr txBox="1"/>
          <p:nvPr/>
        </p:nvSpPr>
        <p:spPr>
          <a:xfrm>
            <a:off x="3533850" y="3478000"/>
            <a:ext cx="248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Managers</a:t>
            </a: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rely on operational KPIs to measure the progress of initiatives.   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1" name="Google Shape;351;p57"/>
          <p:cNvSpPr txBox="1"/>
          <p:nvPr/>
        </p:nvSpPr>
        <p:spPr>
          <a:xfrm rot="-1414031">
            <a:off x="1447276" y="4106544"/>
            <a:ext cx="1598203" cy="292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Operations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6552050" y="3478000"/>
            <a:ext cx="25158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Shortened average lead time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Greater up-sells and cross-sells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Improved compliance pass/fail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Improved process conformance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Improved quality of product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 rot="1595787">
            <a:off x="781700" y="1874806"/>
            <a:ext cx="734414" cy="4002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Enterprise Execs</a:t>
            </a:r>
            <a:endParaRPr b="1" sz="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4" name="Google Shape;354;p57"/>
          <p:cNvSpPr txBox="1"/>
          <p:nvPr/>
        </p:nvSpPr>
        <p:spPr>
          <a:xfrm rot="1580610">
            <a:off x="367035" y="2814651"/>
            <a:ext cx="1075601" cy="400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Line of Business Leaders</a:t>
            </a:r>
            <a:endParaRPr b="1" sz="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5" name="Google Shape;355;p57"/>
          <p:cNvSpPr txBox="1"/>
          <p:nvPr/>
        </p:nvSpPr>
        <p:spPr>
          <a:xfrm rot="1589839">
            <a:off x="131970" y="3973686"/>
            <a:ext cx="1021392" cy="4002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Application and Service Owners</a:t>
            </a:r>
            <a:endParaRPr b="1" sz="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57"/>
          <p:cNvSpPr txBox="1"/>
          <p:nvPr/>
        </p:nvSpPr>
        <p:spPr>
          <a:xfrm>
            <a:off x="6552050" y="2054193"/>
            <a:ext cx="23046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Cost effectiveness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Revenue generation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Risk &amp; compliance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Digital user satisfaction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Productivity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Cycle time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Process efficiency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57"/>
          <p:cNvSpPr txBox="1"/>
          <p:nvPr/>
        </p:nvSpPr>
        <p:spPr>
          <a:xfrm>
            <a:off x="353314" y="1261078"/>
            <a:ext cx="77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Role</a:t>
            </a:r>
            <a:endParaRPr sz="12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58" name="Google Shape;358;p57"/>
          <p:cNvSpPr txBox="1"/>
          <p:nvPr/>
        </p:nvSpPr>
        <p:spPr>
          <a:xfrm>
            <a:off x="1688541" y="1261089"/>
            <a:ext cx="11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Ownership </a:t>
            </a:r>
            <a:endParaRPr sz="12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359" name="Google Shape;359;p57"/>
          <p:cNvCxnSpPr/>
          <p:nvPr/>
        </p:nvCxnSpPr>
        <p:spPr>
          <a:xfrm>
            <a:off x="3655974" y="1081350"/>
            <a:ext cx="5131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p57"/>
          <p:cNvCxnSpPr/>
          <p:nvPr/>
        </p:nvCxnSpPr>
        <p:spPr>
          <a:xfrm>
            <a:off x="3655974" y="2072098"/>
            <a:ext cx="5131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1" name="Google Shape;361;p57"/>
          <p:cNvCxnSpPr/>
          <p:nvPr/>
        </p:nvCxnSpPr>
        <p:spPr>
          <a:xfrm>
            <a:off x="3655974" y="3436450"/>
            <a:ext cx="5131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2" name="Google Shape;362;p57"/>
          <p:cNvSpPr/>
          <p:nvPr/>
        </p:nvSpPr>
        <p:spPr>
          <a:xfrm>
            <a:off x="8214475" y="73400"/>
            <a:ext cx="853500" cy="3693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let’s practice.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9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4 Ps for YOU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373" name="Google Shape;373;p59"/>
          <p:cNvSpPr/>
          <p:nvPr/>
        </p:nvSpPr>
        <p:spPr>
          <a:xfrm>
            <a:off x="421175" y="1101050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9"/>
          <p:cNvSpPr/>
          <p:nvPr/>
        </p:nvSpPr>
        <p:spPr>
          <a:xfrm>
            <a:off x="4375250" y="1101050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9"/>
          <p:cNvSpPr/>
          <p:nvPr/>
        </p:nvSpPr>
        <p:spPr>
          <a:xfrm>
            <a:off x="421175" y="2875726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9"/>
          <p:cNvSpPr/>
          <p:nvPr/>
        </p:nvSpPr>
        <p:spPr>
          <a:xfrm>
            <a:off x="4375250" y="2875725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9"/>
          <p:cNvSpPr txBox="1"/>
          <p:nvPr/>
        </p:nvSpPr>
        <p:spPr>
          <a:xfrm>
            <a:off x="589175" y="1251500"/>
            <a:ext cx="3448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 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key organizational priorities and targets, line of business issues, and process &amp; technology problems. 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p59"/>
          <p:cNvSpPr txBox="1"/>
          <p:nvPr/>
        </p:nvSpPr>
        <p:spPr>
          <a:xfrm>
            <a:off x="4617166" y="1251500"/>
            <a:ext cx="3760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the outcomes, scope the focus areas, demo and identify options for innovation.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59"/>
          <p:cNvSpPr txBox="1"/>
          <p:nvPr/>
        </p:nvSpPr>
        <p:spPr>
          <a:xfrm>
            <a:off x="4485946" y="2970124"/>
            <a:ext cx="40230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Baseline your as-is business process KPIs, enable analytics, measure the success of your implementation, execute value checkpoints.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59"/>
          <p:cNvSpPr txBox="1"/>
          <p:nvPr/>
        </p:nvSpPr>
        <p:spPr>
          <a:xfrm>
            <a:off x="659675" y="2970124"/>
            <a:ext cx="3307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 future business outcomes and target benefit of WalkMe.  Summarize ROI and value story in business case.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0"/>
          <p:cNvSpPr txBox="1"/>
          <p:nvPr>
            <p:ph type="title"/>
          </p:nvPr>
        </p:nvSpPr>
        <p:spPr>
          <a:xfrm>
            <a:off x="395300" y="157175"/>
            <a:ext cx="7452900" cy="480900"/>
          </a:xfrm>
          <a:prstGeom prst="rect">
            <a:avLst/>
          </a:prstGeom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4 Ps for Cisco </a:t>
            </a:r>
            <a:br>
              <a:rPr lang="en"/>
            </a:br>
            <a:r>
              <a:rPr lang="en">
                <a:solidFill>
                  <a:schemeClr val="accent1"/>
                </a:solidFill>
              </a:rPr>
              <a:t>Mitigating Risk for 80k employees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86" name="Google Shape;386;p60"/>
          <p:cNvGrpSpPr/>
          <p:nvPr/>
        </p:nvGrpSpPr>
        <p:grpSpPr>
          <a:xfrm>
            <a:off x="421175" y="1101050"/>
            <a:ext cx="3784500" cy="1614600"/>
            <a:chOff x="421175" y="1101050"/>
            <a:chExt cx="3784500" cy="1614600"/>
          </a:xfrm>
        </p:grpSpPr>
        <p:sp>
          <p:nvSpPr>
            <p:cNvPr id="387" name="Google Shape;387;p60"/>
            <p:cNvSpPr/>
            <p:nvPr/>
          </p:nvSpPr>
          <p:spPr>
            <a:xfrm>
              <a:off x="421175" y="1101050"/>
              <a:ext cx="37845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0"/>
            <p:cNvSpPr txBox="1"/>
            <p:nvPr/>
          </p:nvSpPr>
          <p:spPr>
            <a:xfrm>
              <a:off x="589175" y="1251500"/>
              <a:ext cx="34485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 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High security and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compliance risk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by employees using ChatGPT. Customer and proprietary information can be unintentionally shared.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89" name="Google Shape;389;p60"/>
          <p:cNvGrpSpPr/>
          <p:nvPr/>
        </p:nvGrpSpPr>
        <p:grpSpPr>
          <a:xfrm>
            <a:off x="4375250" y="1101050"/>
            <a:ext cx="4244400" cy="1614600"/>
            <a:chOff x="4375250" y="1101050"/>
            <a:chExt cx="4244400" cy="1614600"/>
          </a:xfrm>
        </p:grpSpPr>
        <p:sp>
          <p:nvSpPr>
            <p:cNvPr id="390" name="Google Shape;390;p60"/>
            <p:cNvSpPr/>
            <p:nvPr/>
          </p:nvSpPr>
          <p:spPr>
            <a:xfrm>
              <a:off x="4375250" y="1101050"/>
              <a:ext cx="42444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0"/>
            <p:cNvSpPr txBox="1"/>
            <p:nvPr/>
          </p:nvSpPr>
          <p:spPr>
            <a:xfrm>
              <a:off x="4617166" y="1251500"/>
              <a:ext cx="37605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Developed a ChatGPT-powered program called Cisco Enterprise Chat AI that is secure and employees should use 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92" name="Google Shape;392;p60"/>
          <p:cNvGrpSpPr/>
          <p:nvPr/>
        </p:nvGrpSpPr>
        <p:grpSpPr>
          <a:xfrm>
            <a:off x="4375250" y="2875725"/>
            <a:ext cx="4244400" cy="1813500"/>
            <a:chOff x="4375250" y="2875725"/>
            <a:chExt cx="4244400" cy="1813500"/>
          </a:xfrm>
        </p:grpSpPr>
        <p:sp>
          <p:nvSpPr>
            <p:cNvPr id="393" name="Google Shape;393;p60"/>
            <p:cNvSpPr/>
            <p:nvPr/>
          </p:nvSpPr>
          <p:spPr>
            <a:xfrm>
              <a:off x="4375250" y="2875725"/>
              <a:ext cx="42444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0"/>
            <p:cNvSpPr txBox="1"/>
            <p:nvPr/>
          </p:nvSpPr>
          <p:spPr>
            <a:xfrm>
              <a:off x="4485946" y="2970124"/>
              <a:ext cx="40230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Within 2 weeks of being live 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(SmartTip on compliance requirement &amp; Launcher leading to new platform), achieved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25%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of employees migrated to the new platform and decreased daily usage by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30%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reducing risk by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30%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95" name="Google Shape;395;p60"/>
          <p:cNvGrpSpPr/>
          <p:nvPr/>
        </p:nvGrpSpPr>
        <p:grpSpPr>
          <a:xfrm>
            <a:off x="421175" y="2875726"/>
            <a:ext cx="3784500" cy="1813500"/>
            <a:chOff x="421175" y="2875726"/>
            <a:chExt cx="3784500" cy="1813500"/>
          </a:xfrm>
        </p:grpSpPr>
        <p:sp>
          <p:nvSpPr>
            <p:cNvPr id="396" name="Google Shape;396;p60"/>
            <p:cNvSpPr/>
            <p:nvPr/>
          </p:nvSpPr>
          <p:spPr>
            <a:xfrm>
              <a:off x="421175" y="2875726"/>
              <a:ext cx="37845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0"/>
            <p:cNvSpPr txBox="1"/>
            <p:nvPr/>
          </p:nvSpPr>
          <p:spPr>
            <a:xfrm>
              <a:off x="659675" y="2970124"/>
              <a:ext cx="3307500" cy="152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Used Discovery to </a:t>
              </a:r>
              <a:r>
                <a:rPr b="1"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baseline and track </a:t>
              </a:r>
              <a:r>
                <a:rPr lang="en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usage of ChatGPT, using WalkMe content to reduce Cisco’s risk of IP &amp; confidential data leaks on a public platform by redirecting employees to the supported Chat AI platform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398" name="Google Shape;39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588" y="428996"/>
            <a:ext cx="966375" cy="51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1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4 Ps for YOU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404" name="Google Shape;404;p61"/>
          <p:cNvSpPr/>
          <p:nvPr/>
        </p:nvSpPr>
        <p:spPr>
          <a:xfrm>
            <a:off x="421175" y="1101050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61"/>
          <p:cNvSpPr/>
          <p:nvPr/>
        </p:nvSpPr>
        <p:spPr>
          <a:xfrm>
            <a:off x="4375250" y="1101050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1"/>
          <p:cNvSpPr/>
          <p:nvPr/>
        </p:nvSpPr>
        <p:spPr>
          <a:xfrm>
            <a:off x="421175" y="2875726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61"/>
          <p:cNvSpPr/>
          <p:nvPr/>
        </p:nvSpPr>
        <p:spPr>
          <a:xfrm>
            <a:off x="4375250" y="2875725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1"/>
          <p:cNvSpPr txBox="1"/>
          <p:nvPr/>
        </p:nvSpPr>
        <p:spPr>
          <a:xfrm>
            <a:off x="589175" y="1251500"/>
            <a:ext cx="3448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 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key organizational priorities and targets, line of business issues, and process &amp; technology problems. 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9" name="Google Shape;409;p61"/>
          <p:cNvSpPr txBox="1"/>
          <p:nvPr/>
        </p:nvSpPr>
        <p:spPr>
          <a:xfrm>
            <a:off x="4617166" y="1251500"/>
            <a:ext cx="3760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the outcomes, scope the focus areas, demo and identify options for innovation.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0" name="Google Shape;410;p61"/>
          <p:cNvSpPr txBox="1"/>
          <p:nvPr/>
        </p:nvSpPr>
        <p:spPr>
          <a:xfrm>
            <a:off x="4485946" y="2970124"/>
            <a:ext cx="40230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Baseline your as-is business process KPIs, enable analytics, measure the success of your implementation, execute value checkpoints.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1" name="Google Shape;411;p61"/>
          <p:cNvSpPr txBox="1"/>
          <p:nvPr/>
        </p:nvSpPr>
        <p:spPr>
          <a:xfrm>
            <a:off x="659675" y="2970124"/>
            <a:ext cx="3307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 future business outcomes and target benefit of WalkMe.  Summarize ROI and value story in business case.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Customer Examples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B4D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5A1FFF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B4D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5A1FFF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